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74" d="100"/>
          <a:sy n="74" d="100"/>
        </p:scale>
        <p:origin x="35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0307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228600"/>
          </a:xfrm>
          <a:prstGeom prst="rect">
            <a:avLst/>
          </a:prstGeom>
          <a:solidFill>
            <a:srgbClr val="EBA937"/>
          </a:solidFill>
          <a:ln w="12700">
            <a:solidFill>
              <a:srgbClr val="EBA937"/>
            </a:solidFill>
            <a:prstDash val="solid"/>
          </a:ln>
        </p:spPr>
      </p:sp>
      <p:pic>
        <p:nvPicPr>
          <p:cNvPr id="3" name="Image 0" descr="preencoded.png"/>
          <p:cNvPicPr>
            <a:picLocks noChangeAspect="1"/>
          </p:cNvPicPr>
          <p:nvPr/>
        </p:nvPicPr>
        <p:blipFill>
          <a:blip r:embed="rId3"/>
          <a:stretch>
            <a:fillRect/>
          </a:stretch>
        </p:blipFill>
        <p:spPr>
          <a:xfrm>
            <a:off x="685800" y="685800"/>
            <a:ext cx="874264" cy="685800"/>
          </a:xfrm>
          <a:prstGeom prst="rect">
            <a:avLst/>
          </a:prstGeom>
        </p:spPr>
      </p:pic>
      <p:sp>
        <p:nvSpPr>
          <p:cNvPr id="4" name="Text 1"/>
          <p:cNvSpPr/>
          <p:nvPr/>
        </p:nvSpPr>
        <p:spPr>
          <a:xfrm>
            <a:off x="685800" y="1508760"/>
            <a:ext cx="6858000" cy="731520"/>
          </a:xfrm>
          <a:prstGeom prst="rect">
            <a:avLst/>
          </a:prstGeom>
          <a:noFill/>
          <a:ln/>
        </p:spPr>
        <p:txBody>
          <a:bodyPr wrap="square" rtlCol="0" anchor="ctr"/>
          <a:lstStyle/>
          <a:p>
            <a:pPr marL="0" indent="0">
              <a:buNone/>
            </a:pPr>
            <a:r>
              <a:rPr lang="en-US" sz="3200" b="1" dirty="0">
                <a:solidFill>
                  <a:srgbClr val="0A111F"/>
                </a:solidFill>
                <a:latin typeface="Manrope" pitchFamily="34" charset="0"/>
                <a:ea typeface="Manrope" pitchFamily="34" charset="-122"/>
                <a:cs typeface="Manrope" pitchFamily="34" charset="-120"/>
              </a:rPr>
              <a:t>MOORLI BrandGuardDiagnostic</a:t>
            </a:r>
            <a:endParaRPr lang="en-US" sz="3200" dirty="0"/>
          </a:p>
        </p:txBody>
      </p:sp>
      <p:sp>
        <p:nvSpPr>
          <p:cNvPr id="5" name="Text 2"/>
          <p:cNvSpPr/>
          <p:nvPr/>
        </p:nvSpPr>
        <p:spPr>
          <a:xfrm>
            <a:off x="685800" y="2148840"/>
            <a:ext cx="6858000" cy="365760"/>
          </a:xfrm>
          <a:prstGeom prst="rect">
            <a:avLst/>
          </a:prstGeom>
          <a:noFill/>
          <a:ln/>
        </p:spPr>
        <p:txBody>
          <a:bodyPr wrap="square" rtlCol="0" anchor="ctr"/>
          <a:lstStyle/>
          <a:p>
            <a:pPr marL="0" indent="0">
              <a:buNone/>
            </a:pPr>
            <a:r>
              <a:rPr lang="en-US" sz="1400" dirty="0">
                <a:solidFill>
                  <a:srgbClr val="475467"/>
                </a:solidFill>
                <a:latin typeface="Inter" pitchFamily="34" charset="0"/>
                <a:ea typeface="Inter" pitchFamily="34" charset="-122"/>
                <a:cs typeface="Inter" pitchFamily="34" charset="-120"/>
              </a:rPr>
              <a:t>MOORLI (moorli.io) | EXECUTIVE</a:t>
            </a:r>
            <a:endParaRPr lang="en-US" sz="1400" dirty="0"/>
          </a:p>
        </p:txBody>
      </p:sp>
      <p:sp>
        <p:nvSpPr>
          <p:cNvPr id="6" name="Text 3"/>
          <p:cNvSpPr/>
          <p:nvPr/>
        </p:nvSpPr>
        <p:spPr>
          <a:xfrm>
            <a:off x="685800" y="2560320"/>
            <a:ext cx="685800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Generated: May 15, 2026</a:t>
            </a:r>
            <a:endParaRPr lang="en-US" sz="1100" dirty="0"/>
          </a:p>
        </p:txBody>
      </p:sp>
      <p:sp>
        <p:nvSpPr>
          <p:cNvPr id="7" name="Text 4"/>
          <p:cNvSpPr/>
          <p:nvPr/>
        </p:nvSpPr>
        <p:spPr>
          <a:xfrm>
            <a:off x="685800" y="2834640"/>
            <a:ext cx="685800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Prepared for: SAMPLE REPORT</a:t>
            </a:r>
            <a:endParaRPr lang="en-US" sz="1100" dirty="0"/>
          </a:p>
        </p:txBody>
      </p:sp>
      <p:sp>
        <p:nvSpPr>
          <p:cNvPr id="8" name="Shape 5"/>
          <p:cNvSpPr/>
          <p:nvPr/>
        </p:nvSpPr>
        <p:spPr>
          <a:xfrm>
            <a:off x="7772400" y="685800"/>
            <a:ext cx="3931920" cy="5212080"/>
          </a:xfrm>
          <a:prstGeom prst="roundRect">
            <a:avLst/>
          </a:prstGeom>
          <a:solidFill>
            <a:srgbClr val="0A111F"/>
          </a:solidFill>
          <a:ln w="12700">
            <a:solidFill>
              <a:srgbClr val="0A111F"/>
            </a:solidFill>
            <a:prstDash val="solid"/>
          </a:ln>
        </p:spPr>
      </p:sp>
      <p:sp>
        <p:nvSpPr>
          <p:cNvPr id="9" name="Text 6"/>
          <p:cNvSpPr/>
          <p:nvPr/>
        </p:nvSpPr>
        <p:spPr>
          <a:xfrm>
            <a:off x="8046720" y="1005840"/>
            <a:ext cx="3383280" cy="228600"/>
          </a:xfrm>
          <a:prstGeom prst="rect">
            <a:avLst/>
          </a:prstGeom>
          <a:noFill/>
          <a:ln/>
        </p:spPr>
        <p:txBody>
          <a:bodyPr wrap="square" rtlCol="0" anchor="ctr"/>
          <a:lstStyle/>
          <a:p>
            <a:pPr marL="0" indent="0">
              <a:buNone/>
            </a:pPr>
            <a:r>
              <a:rPr lang="en-US" sz="900" b="1" dirty="0">
                <a:solidFill>
                  <a:srgbClr val="EBA937"/>
                </a:solidFill>
                <a:latin typeface="Inter" pitchFamily="34" charset="0"/>
                <a:ea typeface="Inter" pitchFamily="34" charset="-122"/>
                <a:cs typeface="Inter" pitchFamily="34" charset="-120"/>
              </a:rPr>
              <a:t>POSTURE SCORE</a:t>
            </a:r>
            <a:endParaRPr lang="en-US" sz="900" dirty="0"/>
          </a:p>
        </p:txBody>
      </p:sp>
      <p:sp>
        <p:nvSpPr>
          <p:cNvPr id="10" name="Text 7"/>
          <p:cNvSpPr/>
          <p:nvPr/>
        </p:nvSpPr>
        <p:spPr>
          <a:xfrm>
            <a:off x="8046720" y="1280160"/>
            <a:ext cx="3383280" cy="1097280"/>
          </a:xfrm>
          <a:prstGeom prst="rect">
            <a:avLst/>
          </a:prstGeom>
          <a:noFill/>
          <a:ln/>
        </p:spPr>
        <p:txBody>
          <a:bodyPr wrap="square" rtlCol="0" anchor="ctr"/>
          <a:lstStyle/>
          <a:p>
            <a:pPr marL="0" indent="0">
              <a:buNone/>
            </a:pPr>
            <a:r>
              <a:rPr lang="en-US" sz="7200" b="1" dirty="0">
                <a:solidFill>
                  <a:srgbClr val="F59E0B"/>
                </a:solidFill>
                <a:latin typeface="Manrope" pitchFamily="34" charset="0"/>
                <a:ea typeface="Manrope" pitchFamily="34" charset="-122"/>
                <a:cs typeface="Manrope" pitchFamily="34" charset="-120"/>
              </a:rPr>
              <a:t>78</a:t>
            </a:r>
            <a:endParaRPr lang="en-US" sz="7200" dirty="0"/>
          </a:p>
        </p:txBody>
      </p:sp>
      <p:sp>
        <p:nvSpPr>
          <p:cNvPr id="11" name="Text 8"/>
          <p:cNvSpPr/>
          <p:nvPr/>
        </p:nvSpPr>
        <p:spPr>
          <a:xfrm>
            <a:off x="8046720" y="2331720"/>
            <a:ext cx="3383280" cy="182880"/>
          </a:xfrm>
          <a:prstGeom prst="rect">
            <a:avLst/>
          </a:prstGeom>
          <a:noFill/>
          <a:ln/>
        </p:spPr>
        <p:txBody>
          <a:bodyPr wrap="square" rtlCol="0" anchor="ctr"/>
          <a:lstStyle/>
          <a:p>
            <a:pPr marL="0" indent="0">
              <a:buNone/>
            </a:pPr>
            <a:r>
              <a:rPr lang="en-US" sz="900" dirty="0">
                <a:solidFill>
                  <a:srgbClr val="94A3B8"/>
                </a:solidFill>
                <a:latin typeface="Inter" pitchFamily="34" charset="0"/>
                <a:ea typeface="Inter" pitchFamily="34" charset="-122"/>
                <a:cs typeface="Inter" pitchFamily="34" charset="-120"/>
              </a:rPr>
              <a:t>out of 100 -- higher is better</a:t>
            </a:r>
            <a:endParaRPr lang="en-US" sz="900" dirty="0"/>
          </a:p>
        </p:txBody>
      </p:sp>
      <p:sp>
        <p:nvSpPr>
          <p:cNvPr id="12" name="Shape 9"/>
          <p:cNvSpPr/>
          <p:nvPr/>
        </p:nvSpPr>
        <p:spPr>
          <a:xfrm>
            <a:off x="8046720" y="2697480"/>
            <a:ext cx="3383280" cy="9144"/>
          </a:xfrm>
          <a:prstGeom prst="rect">
            <a:avLst/>
          </a:prstGeom>
          <a:solidFill>
            <a:srgbClr val="334155"/>
          </a:solidFill>
          <a:ln w="12700">
            <a:solidFill>
              <a:srgbClr val="334155"/>
            </a:solidFill>
            <a:prstDash val="solid"/>
          </a:ln>
        </p:spPr>
      </p:sp>
      <p:sp>
        <p:nvSpPr>
          <p:cNvPr id="13" name="Text 10"/>
          <p:cNvSpPr/>
          <p:nvPr/>
        </p:nvSpPr>
        <p:spPr>
          <a:xfrm>
            <a:off x="8046720" y="2926080"/>
            <a:ext cx="2286000" cy="182880"/>
          </a:xfrm>
          <a:prstGeom prst="rect">
            <a:avLst/>
          </a:prstGeom>
          <a:noFill/>
          <a:ln/>
        </p:spPr>
        <p:txBody>
          <a:bodyPr wrap="square" rtlCol="0" anchor="ctr"/>
          <a:lstStyle/>
          <a:p>
            <a:pPr marL="0" indent="0">
              <a:buNone/>
            </a:pPr>
            <a:r>
              <a:rPr lang="en-US" sz="900" b="1" dirty="0">
                <a:solidFill>
                  <a:srgbClr val="94A3B8"/>
                </a:solidFill>
                <a:latin typeface="Inter" pitchFamily="34" charset="0"/>
                <a:ea typeface="Inter" pitchFamily="34" charset="-122"/>
                <a:cs typeface="Inter" pitchFamily="34" charset="-120"/>
              </a:rPr>
              <a:t>ACTIVE THREAT SIGNALS</a:t>
            </a:r>
            <a:endParaRPr lang="en-US" sz="900" dirty="0"/>
          </a:p>
        </p:txBody>
      </p:sp>
      <p:sp>
        <p:nvSpPr>
          <p:cNvPr id="14" name="Text 11"/>
          <p:cNvSpPr/>
          <p:nvPr/>
        </p:nvSpPr>
        <p:spPr>
          <a:xfrm>
            <a:off x="8046720" y="3154680"/>
            <a:ext cx="2286000" cy="457200"/>
          </a:xfrm>
          <a:prstGeom prst="rect">
            <a:avLst/>
          </a:prstGeom>
          <a:noFill/>
          <a:ln/>
        </p:spPr>
        <p:txBody>
          <a:bodyPr wrap="square" rtlCol="0" anchor="ctr"/>
          <a:lstStyle/>
          <a:p>
            <a:pPr marL="0" indent="0">
              <a:buNone/>
            </a:pPr>
            <a:r>
              <a:rPr lang="en-US" sz="3600" b="1" dirty="0">
                <a:solidFill>
                  <a:srgbClr val="EF4444"/>
                </a:solidFill>
                <a:latin typeface="Manrope" pitchFamily="34" charset="0"/>
                <a:ea typeface="Manrope" pitchFamily="34" charset="-122"/>
                <a:cs typeface="Manrope" pitchFamily="34" charset="-120"/>
              </a:rPr>
              <a:t>21</a:t>
            </a:r>
            <a:endParaRPr lang="en-US" sz="3600" dirty="0"/>
          </a:p>
        </p:txBody>
      </p:sp>
      <p:sp>
        <p:nvSpPr>
          <p:cNvPr id="15" name="Text 12"/>
          <p:cNvSpPr/>
          <p:nvPr/>
        </p:nvSpPr>
        <p:spPr>
          <a:xfrm>
            <a:off x="9875520" y="2926080"/>
            <a:ext cx="1554480" cy="182880"/>
          </a:xfrm>
          <a:prstGeom prst="rect">
            <a:avLst/>
          </a:prstGeom>
          <a:noFill/>
          <a:ln/>
        </p:spPr>
        <p:txBody>
          <a:bodyPr wrap="square" rtlCol="0" anchor="ctr"/>
          <a:lstStyle/>
          <a:p>
            <a:pPr marL="0" indent="0">
              <a:buNone/>
            </a:pPr>
            <a:r>
              <a:rPr lang="en-US" sz="900" b="1" dirty="0">
                <a:solidFill>
                  <a:srgbClr val="94A3B8"/>
                </a:solidFill>
                <a:latin typeface="Inter" pitchFamily="34" charset="0"/>
                <a:ea typeface="Inter" pitchFamily="34" charset="-122"/>
                <a:cs typeface="Inter" pitchFamily="34" charset="-120"/>
              </a:rPr>
              <a:t>REGISTERED</a:t>
            </a:r>
            <a:endParaRPr lang="en-US" sz="900" dirty="0"/>
          </a:p>
        </p:txBody>
      </p:sp>
      <p:sp>
        <p:nvSpPr>
          <p:cNvPr id="16" name="Text 13"/>
          <p:cNvSpPr/>
          <p:nvPr/>
        </p:nvSpPr>
        <p:spPr>
          <a:xfrm>
            <a:off x="9875520" y="3154680"/>
            <a:ext cx="1554480" cy="457200"/>
          </a:xfrm>
          <a:prstGeom prst="rect">
            <a:avLst/>
          </a:prstGeom>
          <a:noFill/>
          <a:ln/>
        </p:spPr>
        <p:txBody>
          <a:bodyPr wrap="square" rtlCol="0" anchor="ctr"/>
          <a:lstStyle/>
          <a:p>
            <a:pPr marL="0" indent="0">
              <a:buNone/>
            </a:pPr>
            <a:r>
              <a:rPr lang="en-US" sz="3600" b="1" dirty="0">
                <a:solidFill>
                  <a:srgbClr val="FFFFFF"/>
                </a:solidFill>
                <a:latin typeface="Manrope" pitchFamily="34" charset="0"/>
                <a:ea typeface="Manrope" pitchFamily="34" charset="-122"/>
                <a:cs typeface="Manrope" pitchFamily="34" charset="-120"/>
              </a:rPr>
              <a:t>31</a:t>
            </a:r>
            <a:endParaRPr lang="en-US" sz="3600" dirty="0"/>
          </a:p>
        </p:txBody>
      </p:sp>
      <p:sp>
        <p:nvSpPr>
          <p:cNvPr id="17" name="Shape 14"/>
          <p:cNvSpPr/>
          <p:nvPr/>
        </p:nvSpPr>
        <p:spPr>
          <a:xfrm>
            <a:off x="8046720" y="3794760"/>
            <a:ext cx="3383280" cy="9144"/>
          </a:xfrm>
          <a:prstGeom prst="rect">
            <a:avLst/>
          </a:prstGeom>
          <a:solidFill>
            <a:srgbClr val="334155"/>
          </a:solidFill>
          <a:ln w="12700">
            <a:solidFill>
              <a:srgbClr val="334155"/>
            </a:solidFill>
            <a:prstDash val="solid"/>
          </a:ln>
        </p:spPr>
      </p:sp>
      <p:sp>
        <p:nvSpPr>
          <p:cNvPr id="18" name="Text 15"/>
          <p:cNvSpPr/>
          <p:nvPr/>
        </p:nvSpPr>
        <p:spPr>
          <a:xfrm>
            <a:off x="8046720" y="3977640"/>
            <a:ext cx="3383280" cy="182880"/>
          </a:xfrm>
          <a:prstGeom prst="rect">
            <a:avLst/>
          </a:prstGeom>
          <a:noFill/>
          <a:ln/>
        </p:spPr>
        <p:txBody>
          <a:bodyPr wrap="square" rtlCol="0" anchor="ctr"/>
          <a:lstStyle/>
          <a:p>
            <a:pPr marL="0" indent="0">
              <a:buNone/>
            </a:pPr>
            <a:r>
              <a:rPr lang="en-US" sz="900" b="1" dirty="0">
                <a:solidFill>
                  <a:srgbClr val="94A3B8"/>
                </a:solidFill>
                <a:latin typeface="Inter" pitchFamily="34" charset="0"/>
                <a:ea typeface="Inter" pitchFamily="34" charset="-122"/>
                <a:cs typeface="Inter" pitchFamily="34" charset="-120"/>
              </a:rPr>
              <a:t>LOOKALIKE CANDIDATES ANALYZED</a:t>
            </a:r>
            <a:endParaRPr lang="en-US" sz="900" dirty="0"/>
          </a:p>
        </p:txBody>
      </p:sp>
      <p:sp>
        <p:nvSpPr>
          <p:cNvPr id="19" name="Text 16"/>
          <p:cNvSpPr/>
          <p:nvPr/>
        </p:nvSpPr>
        <p:spPr>
          <a:xfrm>
            <a:off x="8046720" y="4206240"/>
            <a:ext cx="3383280" cy="411480"/>
          </a:xfrm>
          <a:prstGeom prst="rect">
            <a:avLst/>
          </a:prstGeom>
          <a:noFill/>
          <a:ln/>
        </p:spPr>
        <p:txBody>
          <a:bodyPr wrap="square" rtlCol="0" anchor="ctr"/>
          <a:lstStyle/>
          <a:p>
            <a:pPr marL="0" indent="0">
              <a:buNone/>
            </a:pPr>
            <a:r>
              <a:rPr lang="en-US" sz="3000" b="1" dirty="0">
                <a:solidFill>
                  <a:srgbClr val="FFFFFF"/>
                </a:solidFill>
                <a:latin typeface="Manrope" pitchFamily="34" charset="0"/>
                <a:ea typeface="Manrope" pitchFamily="34" charset="-122"/>
                <a:cs typeface="Manrope" pitchFamily="34" charset="-120"/>
              </a:rPr>
              <a:t>100</a:t>
            </a:r>
            <a:endParaRPr lang="en-US" sz="3000" dirty="0"/>
          </a:p>
        </p:txBody>
      </p:sp>
      <p:sp>
        <p:nvSpPr>
          <p:cNvPr id="20" name="Shape 17"/>
          <p:cNvSpPr/>
          <p:nvPr/>
        </p:nvSpPr>
        <p:spPr>
          <a:xfrm>
            <a:off x="8046720" y="4800600"/>
            <a:ext cx="3383280" cy="9144"/>
          </a:xfrm>
          <a:prstGeom prst="rect">
            <a:avLst/>
          </a:prstGeom>
          <a:solidFill>
            <a:srgbClr val="334155"/>
          </a:solidFill>
          <a:ln w="12700">
            <a:solidFill>
              <a:srgbClr val="334155"/>
            </a:solidFill>
            <a:prstDash val="solid"/>
          </a:ln>
        </p:spPr>
      </p:sp>
      <p:sp>
        <p:nvSpPr>
          <p:cNvPr id="21" name="Text 18"/>
          <p:cNvSpPr/>
          <p:nvPr/>
        </p:nvSpPr>
        <p:spPr>
          <a:xfrm>
            <a:off x="8046720" y="4983480"/>
            <a:ext cx="3383280" cy="640080"/>
          </a:xfrm>
          <a:prstGeom prst="rect">
            <a:avLst/>
          </a:prstGeom>
          <a:noFill/>
          <a:ln/>
        </p:spPr>
        <p:txBody>
          <a:bodyPr wrap="square" rtlCol="0" anchor="ctr"/>
          <a:lstStyle/>
          <a:p>
            <a:pPr marL="0" indent="0">
              <a:buNone/>
            </a:pPr>
            <a:r>
              <a:rPr lang="en-US" sz="1000" i="1" dirty="0">
                <a:solidFill>
                  <a:srgbClr val="CBD5E1"/>
                </a:solidFill>
                <a:latin typeface="Inter" pitchFamily="34" charset="0"/>
                <a:ea typeface="Inter" pitchFamily="34" charset="-122"/>
                <a:cs typeface="Inter" pitchFamily="34" charset="-120"/>
              </a:rPr>
              <a:t>21 domains showing active threat signals -- prioritize review and containment.</a:t>
            </a:r>
            <a:endParaRPr lang="en-US" sz="1000" dirty="0"/>
          </a:p>
        </p:txBody>
      </p:sp>
      <p:sp>
        <p:nvSpPr>
          <p:cNvPr id="22" name="Shape 19"/>
          <p:cNvSpPr/>
          <p:nvPr/>
        </p:nvSpPr>
        <p:spPr>
          <a:xfrm>
            <a:off x="685800" y="4846320"/>
            <a:ext cx="6675120" cy="9144"/>
          </a:xfrm>
          <a:prstGeom prst="rect">
            <a:avLst/>
          </a:prstGeom>
          <a:solidFill>
            <a:srgbClr val="EBA937"/>
          </a:solidFill>
          <a:ln w="12700">
            <a:solidFill>
              <a:srgbClr val="EBA937"/>
            </a:solidFill>
            <a:prstDash val="solid"/>
          </a:ln>
        </p:spPr>
      </p:sp>
      <p:sp>
        <p:nvSpPr>
          <p:cNvPr id="23" name="Text 20"/>
          <p:cNvSpPr/>
          <p:nvPr/>
        </p:nvSpPr>
        <p:spPr>
          <a:xfrm>
            <a:off x="685800" y="5029200"/>
            <a:ext cx="6675120" cy="201168"/>
          </a:xfrm>
          <a:prstGeom prst="rect">
            <a:avLst/>
          </a:prstGeom>
          <a:noFill/>
          <a:ln/>
        </p:spPr>
        <p:txBody>
          <a:bodyPr wrap="square" rtlCol="0" anchor="ctr"/>
          <a:lstStyle/>
          <a:p>
            <a:pPr marL="0" indent="0">
              <a:buNone/>
            </a:pPr>
            <a:r>
              <a:rPr lang="en-US" sz="900" b="1" dirty="0">
                <a:solidFill>
                  <a:srgbClr val="0A111F"/>
                </a:solidFill>
                <a:latin typeface="Inter" pitchFamily="34" charset="0"/>
                <a:ea typeface="Inter" pitchFamily="34" charset="-122"/>
                <a:cs typeface="Inter" pitchFamily="34" charset="-120"/>
              </a:rPr>
              <a:t>WHY THIS MATTERS</a:t>
            </a:r>
            <a:endParaRPr lang="en-US" sz="900" dirty="0"/>
          </a:p>
        </p:txBody>
      </p:sp>
      <p:sp>
        <p:nvSpPr>
          <p:cNvPr id="24" name="Text 21"/>
          <p:cNvSpPr/>
          <p:nvPr/>
        </p:nvSpPr>
        <p:spPr>
          <a:xfrm>
            <a:off x="685800" y="5257800"/>
            <a:ext cx="6675120" cy="64008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Lookalike domains are commonly used for invoice fraud, credential theft, and brand reputation attacks. This report prioritizes candidates that show live web/mail signals so you can contain risk quickly.</a:t>
            </a:r>
            <a:endParaRPr lang="en-US" sz="1000" dirty="0"/>
          </a:p>
        </p:txBody>
      </p:sp>
      <p:sp>
        <p:nvSpPr>
          <p:cNvPr id="25" name="Shape 22"/>
          <p:cNvSpPr/>
          <p:nvPr/>
        </p:nvSpPr>
        <p:spPr>
          <a:xfrm>
            <a:off x="0" y="6537960"/>
            <a:ext cx="12188952" cy="320040"/>
          </a:xfrm>
          <a:prstGeom prst="rect">
            <a:avLst/>
          </a:prstGeom>
          <a:solidFill>
            <a:srgbClr val="0A111F"/>
          </a:solidFill>
          <a:ln w="12700">
            <a:solidFill>
              <a:srgbClr val="0A111F"/>
            </a:solidFill>
            <a:prstDash val="solid"/>
          </a:ln>
        </p:spPr>
      </p:sp>
      <p:sp>
        <p:nvSpPr>
          <p:cNvPr id="26" name="Text 23"/>
          <p:cNvSpPr/>
          <p:nvPr/>
        </p:nvSpPr>
        <p:spPr>
          <a:xfrm>
            <a:off x="548640" y="6601968"/>
            <a:ext cx="11155680" cy="182880"/>
          </a:xfrm>
          <a:prstGeom prst="rect">
            <a:avLst/>
          </a:prstGeom>
          <a:noFill/>
          <a:ln/>
        </p:spPr>
        <p:txBody>
          <a:bodyPr wrap="square" rtlCol="0" anchor="ctr"/>
          <a:lstStyle/>
          <a:p>
            <a:pPr marL="0" indent="0">
              <a:buNone/>
            </a:pPr>
            <a:r>
              <a:rPr lang="en-US" sz="1000" dirty="0">
                <a:solidFill>
                  <a:srgbClr val="FFFFFF"/>
                </a:solidFill>
                <a:latin typeface="Inter" pitchFamily="34" charset="0"/>
                <a:ea typeface="Inter" pitchFamily="34" charset="-122"/>
                <a:cs typeface="Inter" pitchFamily="34" charset="-120"/>
              </a:rPr>
              <a:t>Audit bgd_f90b4e8e6b4f6... | 100 candidates | EXECUTIVE</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Classification Breakdown</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How every lookalike candidate was classified and what each classification means for your risk posture.</a:t>
            </a:r>
            <a:endParaRPr lang="en-US" sz="1100" dirty="0"/>
          </a:p>
        </p:txBody>
      </p:sp>
      <p:sp>
        <p:nvSpPr>
          <p:cNvPr id="9" name="Shape 7"/>
          <p:cNvSpPr/>
          <p:nvPr/>
        </p:nvSpPr>
        <p:spPr>
          <a:xfrm>
            <a:off x="548640" y="1463040"/>
            <a:ext cx="11155680" cy="868680"/>
          </a:xfrm>
          <a:prstGeom prst="roundRect">
            <a:avLst/>
          </a:prstGeom>
          <a:solidFill>
            <a:srgbClr val="F0FDF4"/>
          </a:solidFill>
          <a:ln w="12700">
            <a:solidFill>
              <a:srgbClr val="E4E7EC"/>
            </a:solidFill>
            <a:prstDash val="solid"/>
          </a:ln>
        </p:spPr>
      </p:sp>
      <p:sp>
        <p:nvSpPr>
          <p:cNvPr id="10" name="Shape 8"/>
          <p:cNvSpPr/>
          <p:nvPr/>
        </p:nvSpPr>
        <p:spPr>
          <a:xfrm>
            <a:off x="548640" y="1463040"/>
            <a:ext cx="73152" cy="868680"/>
          </a:xfrm>
          <a:prstGeom prst="rect">
            <a:avLst/>
          </a:prstGeom>
          <a:solidFill>
            <a:srgbClr val="027A48"/>
          </a:solidFill>
          <a:ln w="12700">
            <a:solidFill>
              <a:srgbClr val="027A48"/>
            </a:solidFill>
            <a:prstDash val="solid"/>
          </a:ln>
        </p:spPr>
      </p:sp>
      <p:sp>
        <p:nvSpPr>
          <p:cNvPr id="11" name="Text 9"/>
          <p:cNvSpPr/>
          <p:nvPr/>
        </p:nvSpPr>
        <p:spPr>
          <a:xfrm>
            <a:off x="822960" y="1536192"/>
            <a:ext cx="914400" cy="457200"/>
          </a:xfrm>
          <a:prstGeom prst="rect">
            <a:avLst/>
          </a:prstGeom>
          <a:noFill/>
          <a:ln/>
        </p:spPr>
        <p:txBody>
          <a:bodyPr wrap="square" rtlCol="0" anchor="ctr"/>
          <a:lstStyle/>
          <a:p>
            <a:pPr marL="0" indent="0">
              <a:buNone/>
            </a:pPr>
            <a:r>
              <a:rPr lang="en-US" sz="3200" b="1" dirty="0">
                <a:solidFill>
                  <a:srgbClr val="027A48"/>
                </a:solidFill>
                <a:latin typeface="Manrope" pitchFamily="34" charset="0"/>
                <a:ea typeface="Manrope" pitchFamily="34" charset="-122"/>
                <a:cs typeface="Manrope" pitchFamily="34" charset="-120"/>
              </a:rPr>
              <a:t>69</a:t>
            </a:r>
            <a:endParaRPr lang="en-US" sz="3200" dirty="0"/>
          </a:p>
        </p:txBody>
      </p:sp>
      <p:sp>
        <p:nvSpPr>
          <p:cNvPr id="12" name="Text 10"/>
          <p:cNvSpPr/>
          <p:nvPr/>
        </p:nvSpPr>
        <p:spPr>
          <a:xfrm>
            <a:off x="822960" y="1993392"/>
            <a:ext cx="914400" cy="228600"/>
          </a:xfrm>
          <a:prstGeom prst="rect">
            <a:avLst/>
          </a:prstGeom>
          <a:noFill/>
          <a:ln/>
        </p:spPr>
        <p:txBody>
          <a:bodyPr wrap="square" rtlCol="0" anchor="ctr"/>
          <a:lstStyle/>
          <a:p>
            <a:pPr marL="0" indent="0">
              <a:buNone/>
            </a:pPr>
            <a:r>
              <a:rPr lang="en-US" sz="1100" b="1" dirty="0">
                <a:solidFill>
                  <a:srgbClr val="667085"/>
                </a:solidFill>
                <a:latin typeface="Inter" pitchFamily="34" charset="0"/>
                <a:ea typeface="Inter" pitchFamily="34" charset="-122"/>
                <a:cs typeface="Inter" pitchFamily="34" charset="-120"/>
              </a:rPr>
              <a:t>69%</a:t>
            </a:r>
            <a:endParaRPr lang="en-US" sz="1100" dirty="0"/>
          </a:p>
        </p:txBody>
      </p:sp>
      <p:sp>
        <p:nvSpPr>
          <p:cNvPr id="13" name="Text 11"/>
          <p:cNvSpPr/>
          <p:nvPr/>
        </p:nvSpPr>
        <p:spPr>
          <a:xfrm>
            <a:off x="1920240" y="1554480"/>
            <a:ext cx="2286000" cy="274320"/>
          </a:xfrm>
          <a:prstGeom prst="rect">
            <a:avLst/>
          </a:prstGeom>
          <a:noFill/>
          <a:ln/>
        </p:spPr>
        <p:txBody>
          <a:bodyPr wrap="square" rtlCol="0" anchor="ctr"/>
          <a:lstStyle/>
          <a:p>
            <a:pPr marL="0" indent="0">
              <a:buNone/>
            </a:pPr>
            <a:r>
              <a:rPr lang="en-US" sz="1300" b="1" dirty="0">
                <a:solidFill>
                  <a:srgbClr val="027A48"/>
                </a:solidFill>
                <a:latin typeface="Inter" pitchFamily="34" charset="0"/>
                <a:ea typeface="Inter" pitchFamily="34" charset="-122"/>
                <a:cs typeface="Inter" pitchFamily="34" charset="-120"/>
              </a:rPr>
              <a:t>AVAILABLE</a:t>
            </a:r>
            <a:endParaRPr lang="en-US" sz="1300" dirty="0"/>
          </a:p>
        </p:txBody>
      </p:sp>
      <p:sp>
        <p:nvSpPr>
          <p:cNvPr id="14" name="Text 12"/>
          <p:cNvSpPr/>
          <p:nvPr/>
        </p:nvSpPr>
        <p:spPr>
          <a:xfrm>
            <a:off x="1920240" y="1847088"/>
            <a:ext cx="5029200" cy="36576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Not currently registered. Available for defensive purchase.</a:t>
            </a:r>
            <a:endParaRPr lang="en-US" sz="1000" dirty="0"/>
          </a:p>
        </p:txBody>
      </p:sp>
      <p:sp>
        <p:nvSpPr>
          <p:cNvPr id="15" name="Shape 13"/>
          <p:cNvSpPr/>
          <p:nvPr/>
        </p:nvSpPr>
        <p:spPr>
          <a:xfrm>
            <a:off x="7498080" y="1691640"/>
            <a:ext cx="4023360" cy="411480"/>
          </a:xfrm>
          <a:prstGeom prst="roundRect">
            <a:avLst/>
          </a:prstGeom>
          <a:solidFill>
            <a:srgbClr val="FFFFFF"/>
          </a:solidFill>
          <a:ln w="12700">
            <a:solidFill>
              <a:srgbClr val="027A48"/>
            </a:solidFill>
            <a:prstDash val="solid"/>
          </a:ln>
        </p:spPr>
      </p:sp>
      <p:sp>
        <p:nvSpPr>
          <p:cNvPr id="16" name="Text 14"/>
          <p:cNvSpPr/>
          <p:nvPr/>
        </p:nvSpPr>
        <p:spPr>
          <a:xfrm>
            <a:off x="7635240" y="1691640"/>
            <a:ext cx="3749040" cy="41148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Register high-priority variants</a:t>
            </a:r>
            <a:endParaRPr lang="en-US" sz="1000" dirty="0"/>
          </a:p>
        </p:txBody>
      </p:sp>
      <p:sp>
        <p:nvSpPr>
          <p:cNvPr id="17" name="Shape 15"/>
          <p:cNvSpPr/>
          <p:nvPr/>
        </p:nvSpPr>
        <p:spPr>
          <a:xfrm>
            <a:off x="548640" y="2450592"/>
            <a:ext cx="11155680" cy="868680"/>
          </a:xfrm>
          <a:prstGeom prst="roundRect">
            <a:avLst/>
          </a:prstGeom>
          <a:solidFill>
            <a:srgbClr val="FEF3F2"/>
          </a:solidFill>
          <a:ln w="12700">
            <a:solidFill>
              <a:srgbClr val="E4E7EC"/>
            </a:solidFill>
            <a:prstDash val="solid"/>
          </a:ln>
        </p:spPr>
      </p:sp>
      <p:sp>
        <p:nvSpPr>
          <p:cNvPr id="18" name="Shape 16"/>
          <p:cNvSpPr/>
          <p:nvPr/>
        </p:nvSpPr>
        <p:spPr>
          <a:xfrm>
            <a:off x="548640" y="2450592"/>
            <a:ext cx="73152" cy="868680"/>
          </a:xfrm>
          <a:prstGeom prst="rect">
            <a:avLst/>
          </a:prstGeom>
          <a:solidFill>
            <a:srgbClr val="B42318"/>
          </a:solidFill>
          <a:ln w="12700">
            <a:solidFill>
              <a:srgbClr val="B42318"/>
            </a:solidFill>
            <a:prstDash val="solid"/>
          </a:ln>
        </p:spPr>
      </p:sp>
      <p:sp>
        <p:nvSpPr>
          <p:cNvPr id="19" name="Text 17"/>
          <p:cNvSpPr/>
          <p:nvPr/>
        </p:nvSpPr>
        <p:spPr>
          <a:xfrm>
            <a:off x="822960" y="2523744"/>
            <a:ext cx="914400" cy="457200"/>
          </a:xfrm>
          <a:prstGeom prst="rect">
            <a:avLst/>
          </a:prstGeom>
          <a:noFill/>
          <a:ln/>
        </p:spPr>
        <p:txBody>
          <a:bodyPr wrap="square" rtlCol="0" anchor="ctr"/>
          <a:lstStyle/>
          <a:p>
            <a:pPr marL="0" indent="0">
              <a:buNone/>
            </a:pPr>
            <a:r>
              <a:rPr lang="en-US" sz="3200" b="1" dirty="0">
                <a:solidFill>
                  <a:srgbClr val="B42318"/>
                </a:solidFill>
                <a:latin typeface="Manrope" pitchFamily="34" charset="0"/>
                <a:ea typeface="Manrope" pitchFamily="34" charset="-122"/>
                <a:cs typeface="Manrope" pitchFamily="34" charset="-120"/>
              </a:rPr>
              <a:t>21</a:t>
            </a:r>
            <a:endParaRPr lang="en-US" sz="3200" dirty="0"/>
          </a:p>
        </p:txBody>
      </p:sp>
      <p:sp>
        <p:nvSpPr>
          <p:cNvPr id="20" name="Text 18"/>
          <p:cNvSpPr/>
          <p:nvPr/>
        </p:nvSpPr>
        <p:spPr>
          <a:xfrm>
            <a:off x="822960" y="2980944"/>
            <a:ext cx="914400" cy="228600"/>
          </a:xfrm>
          <a:prstGeom prst="rect">
            <a:avLst/>
          </a:prstGeom>
          <a:noFill/>
          <a:ln/>
        </p:spPr>
        <p:txBody>
          <a:bodyPr wrap="square" rtlCol="0" anchor="ctr"/>
          <a:lstStyle/>
          <a:p>
            <a:pPr marL="0" indent="0">
              <a:buNone/>
            </a:pPr>
            <a:r>
              <a:rPr lang="en-US" sz="1100" b="1" dirty="0">
                <a:solidFill>
                  <a:srgbClr val="667085"/>
                </a:solidFill>
                <a:latin typeface="Inter" pitchFamily="34" charset="0"/>
                <a:ea typeface="Inter" pitchFamily="34" charset="-122"/>
                <a:cs typeface="Inter" pitchFamily="34" charset="-120"/>
              </a:rPr>
              <a:t>21%</a:t>
            </a:r>
            <a:endParaRPr lang="en-US" sz="1100" dirty="0"/>
          </a:p>
        </p:txBody>
      </p:sp>
      <p:sp>
        <p:nvSpPr>
          <p:cNvPr id="21" name="Text 19"/>
          <p:cNvSpPr/>
          <p:nvPr/>
        </p:nvSpPr>
        <p:spPr>
          <a:xfrm>
            <a:off x="1920240" y="2542032"/>
            <a:ext cx="2286000" cy="274320"/>
          </a:xfrm>
          <a:prstGeom prst="rect">
            <a:avLst/>
          </a:prstGeom>
          <a:noFill/>
          <a:ln/>
        </p:spPr>
        <p:txBody>
          <a:bodyPr wrap="square" rtlCol="0" anchor="ctr"/>
          <a:lstStyle/>
          <a:p>
            <a:pPr marL="0" indent="0">
              <a:buNone/>
            </a:pPr>
            <a:r>
              <a:rPr lang="en-US" sz="1300" b="1" dirty="0">
                <a:solidFill>
                  <a:srgbClr val="B42318"/>
                </a:solidFill>
                <a:latin typeface="Inter" pitchFamily="34" charset="0"/>
                <a:ea typeface="Inter" pitchFamily="34" charset="-122"/>
                <a:cs typeface="Inter" pitchFamily="34" charset="-120"/>
              </a:rPr>
              <a:t>ACTIVE_THREAT</a:t>
            </a:r>
            <a:endParaRPr lang="en-US" sz="1300" dirty="0"/>
          </a:p>
        </p:txBody>
      </p:sp>
      <p:sp>
        <p:nvSpPr>
          <p:cNvPr id="22" name="Text 20"/>
          <p:cNvSpPr/>
          <p:nvPr/>
        </p:nvSpPr>
        <p:spPr>
          <a:xfrm>
            <a:off x="1920240" y="2834640"/>
            <a:ext cx="5029200" cy="36576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Active web/mail infrastructure detected on a confusable domain. Highest review priority.</a:t>
            </a:r>
            <a:endParaRPr lang="en-US" sz="1000" dirty="0"/>
          </a:p>
        </p:txBody>
      </p:sp>
      <p:sp>
        <p:nvSpPr>
          <p:cNvPr id="23" name="Shape 21"/>
          <p:cNvSpPr/>
          <p:nvPr/>
        </p:nvSpPr>
        <p:spPr>
          <a:xfrm>
            <a:off x="7498080" y="2679192"/>
            <a:ext cx="4023360" cy="411480"/>
          </a:xfrm>
          <a:prstGeom prst="roundRect">
            <a:avLst/>
          </a:prstGeom>
          <a:solidFill>
            <a:srgbClr val="FFFFFF"/>
          </a:solidFill>
          <a:ln w="12700">
            <a:solidFill>
              <a:srgbClr val="B42318"/>
            </a:solidFill>
            <a:prstDash val="solid"/>
          </a:ln>
        </p:spPr>
      </p:sp>
      <p:sp>
        <p:nvSpPr>
          <p:cNvPr id="24" name="Text 22"/>
          <p:cNvSpPr/>
          <p:nvPr/>
        </p:nvSpPr>
        <p:spPr>
          <a:xfrm>
            <a:off x="7635240" y="2679192"/>
            <a:ext cx="3749040" cy="41148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Contain quickly + capture evidence + report where appropriate</a:t>
            </a:r>
            <a:endParaRPr lang="en-US" sz="1000" dirty="0"/>
          </a:p>
        </p:txBody>
      </p:sp>
      <p:sp>
        <p:nvSpPr>
          <p:cNvPr id="25" name="Shape 23"/>
          <p:cNvSpPr/>
          <p:nvPr/>
        </p:nvSpPr>
        <p:spPr>
          <a:xfrm>
            <a:off x="548640" y="3438144"/>
            <a:ext cx="11155680" cy="868680"/>
          </a:xfrm>
          <a:prstGeom prst="roundRect">
            <a:avLst/>
          </a:prstGeom>
          <a:solidFill>
            <a:srgbClr val="FFFAEB"/>
          </a:solidFill>
          <a:ln w="12700">
            <a:solidFill>
              <a:srgbClr val="E4E7EC"/>
            </a:solidFill>
            <a:prstDash val="solid"/>
          </a:ln>
        </p:spPr>
      </p:sp>
      <p:sp>
        <p:nvSpPr>
          <p:cNvPr id="26" name="Shape 24"/>
          <p:cNvSpPr/>
          <p:nvPr/>
        </p:nvSpPr>
        <p:spPr>
          <a:xfrm>
            <a:off x="548640" y="3438144"/>
            <a:ext cx="73152" cy="868680"/>
          </a:xfrm>
          <a:prstGeom prst="rect">
            <a:avLst/>
          </a:prstGeom>
          <a:solidFill>
            <a:srgbClr val="DC6803"/>
          </a:solidFill>
          <a:ln w="12700">
            <a:solidFill>
              <a:srgbClr val="DC6803"/>
            </a:solidFill>
            <a:prstDash val="solid"/>
          </a:ln>
        </p:spPr>
      </p:sp>
      <p:sp>
        <p:nvSpPr>
          <p:cNvPr id="27" name="Text 25"/>
          <p:cNvSpPr/>
          <p:nvPr/>
        </p:nvSpPr>
        <p:spPr>
          <a:xfrm>
            <a:off x="822960" y="3511296"/>
            <a:ext cx="914400" cy="457200"/>
          </a:xfrm>
          <a:prstGeom prst="rect">
            <a:avLst/>
          </a:prstGeom>
          <a:noFill/>
          <a:ln/>
        </p:spPr>
        <p:txBody>
          <a:bodyPr wrap="square" rtlCol="0" anchor="ctr"/>
          <a:lstStyle/>
          <a:p>
            <a:pPr marL="0" indent="0">
              <a:buNone/>
            </a:pPr>
            <a:r>
              <a:rPr lang="en-US" sz="3200" b="1" dirty="0">
                <a:solidFill>
                  <a:srgbClr val="DC6803"/>
                </a:solidFill>
                <a:latin typeface="Manrope" pitchFamily="34" charset="0"/>
                <a:ea typeface="Manrope" pitchFamily="34" charset="-122"/>
                <a:cs typeface="Manrope" pitchFamily="34" charset="-120"/>
              </a:rPr>
              <a:t>7</a:t>
            </a:r>
            <a:endParaRPr lang="en-US" sz="3200" dirty="0"/>
          </a:p>
        </p:txBody>
      </p:sp>
      <p:sp>
        <p:nvSpPr>
          <p:cNvPr id="28" name="Text 26"/>
          <p:cNvSpPr/>
          <p:nvPr/>
        </p:nvSpPr>
        <p:spPr>
          <a:xfrm>
            <a:off x="822960" y="3968496"/>
            <a:ext cx="914400" cy="228600"/>
          </a:xfrm>
          <a:prstGeom prst="rect">
            <a:avLst/>
          </a:prstGeom>
          <a:noFill/>
          <a:ln/>
        </p:spPr>
        <p:txBody>
          <a:bodyPr wrap="square" rtlCol="0" anchor="ctr"/>
          <a:lstStyle/>
          <a:p>
            <a:pPr marL="0" indent="0">
              <a:buNone/>
            </a:pPr>
            <a:r>
              <a:rPr lang="en-US" sz="1100" b="1" dirty="0">
                <a:solidFill>
                  <a:srgbClr val="667085"/>
                </a:solidFill>
                <a:latin typeface="Inter" pitchFamily="34" charset="0"/>
                <a:ea typeface="Inter" pitchFamily="34" charset="-122"/>
                <a:cs typeface="Inter" pitchFamily="34" charset="-120"/>
              </a:rPr>
              <a:t>7%</a:t>
            </a:r>
            <a:endParaRPr lang="en-US" sz="1100" dirty="0"/>
          </a:p>
        </p:txBody>
      </p:sp>
      <p:sp>
        <p:nvSpPr>
          <p:cNvPr id="29" name="Text 27"/>
          <p:cNvSpPr/>
          <p:nvPr/>
        </p:nvSpPr>
        <p:spPr>
          <a:xfrm>
            <a:off x="1920240" y="3529584"/>
            <a:ext cx="2286000" cy="274320"/>
          </a:xfrm>
          <a:prstGeom prst="rect">
            <a:avLst/>
          </a:prstGeom>
          <a:noFill/>
          <a:ln/>
        </p:spPr>
        <p:txBody>
          <a:bodyPr wrap="square" rtlCol="0" anchor="ctr"/>
          <a:lstStyle/>
          <a:p>
            <a:pPr marL="0" indent="0">
              <a:buNone/>
            </a:pPr>
            <a:r>
              <a:rPr lang="en-US" sz="1300" b="1" dirty="0">
                <a:solidFill>
                  <a:srgbClr val="DC6803"/>
                </a:solidFill>
                <a:latin typeface="Inter" pitchFamily="34" charset="0"/>
                <a:ea typeface="Inter" pitchFamily="34" charset="-122"/>
                <a:cs typeface="Inter" pitchFamily="34" charset="-120"/>
              </a:rPr>
              <a:t>INACTIVE</a:t>
            </a:r>
            <a:endParaRPr lang="en-US" sz="1300" dirty="0"/>
          </a:p>
        </p:txBody>
      </p:sp>
      <p:sp>
        <p:nvSpPr>
          <p:cNvPr id="30" name="Text 28"/>
          <p:cNvSpPr/>
          <p:nvPr/>
        </p:nvSpPr>
        <p:spPr>
          <a:xfrm>
            <a:off x="1920240" y="3822192"/>
            <a:ext cx="5029200" cy="36576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Registered but no live DNS resolution. May reactivate without notice.</a:t>
            </a:r>
            <a:endParaRPr lang="en-US" sz="1000" dirty="0"/>
          </a:p>
        </p:txBody>
      </p:sp>
      <p:sp>
        <p:nvSpPr>
          <p:cNvPr id="31" name="Shape 29"/>
          <p:cNvSpPr/>
          <p:nvPr/>
        </p:nvSpPr>
        <p:spPr>
          <a:xfrm>
            <a:off x="7498080" y="3666744"/>
            <a:ext cx="4023360" cy="411480"/>
          </a:xfrm>
          <a:prstGeom prst="roundRect">
            <a:avLst/>
          </a:prstGeom>
          <a:solidFill>
            <a:srgbClr val="FFFFFF"/>
          </a:solidFill>
          <a:ln w="12700">
            <a:solidFill>
              <a:srgbClr val="DC6803"/>
            </a:solidFill>
            <a:prstDash val="solid"/>
          </a:ln>
        </p:spPr>
      </p:sp>
      <p:sp>
        <p:nvSpPr>
          <p:cNvPr id="32" name="Text 30"/>
          <p:cNvSpPr/>
          <p:nvPr/>
        </p:nvSpPr>
        <p:spPr>
          <a:xfrm>
            <a:off x="7635240" y="3666744"/>
            <a:ext cx="3749040" cy="411480"/>
          </a:xfrm>
          <a:prstGeom prst="rect">
            <a:avLst/>
          </a:prstGeom>
          <a:noFill/>
          <a:ln/>
        </p:spPr>
        <p:txBody>
          <a:bodyPr wrap="square" rtlCol="0" anchor="ctr"/>
          <a:lstStyle/>
          <a:p>
            <a:pPr marL="0" indent="0">
              <a:buNone/>
            </a:pPr>
            <a:r>
              <a:rPr lang="en-US" sz="1000" b="1" dirty="0">
                <a:solidFill>
                  <a:srgbClr val="DC6803"/>
                </a:solidFill>
                <a:latin typeface="Inter" pitchFamily="34" charset="0"/>
                <a:ea typeface="Inter" pitchFamily="34" charset="-122"/>
                <a:cs typeface="Inter" pitchFamily="34" charset="-120"/>
              </a:rPr>
              <a:t>Review monthly</a:t>
            </a:r>
            <a:endParaRPr lang="en-US" sz="1000" dirty="0"/>
          </a:p>
        </p:txBody>
      </p:sp>
      <p:sp>
        <p:nvSpPr>
          <p:cNvPr id="33" name="Shape 31"/>
          <p:cNvSpPr/>
          <p:nvPr/>
        </p:nvSpPr>
        <p:spPr>
          <a:xfrm>
            <a:off x="548640" y="4425696"/>
            <a:ext cx="11155680" cy="868680"/>
          </a:xfrm>
          <a:prstGeom prst="roundRect">
            <a:avLst/>
          </a:prstGeom>
          <a:solidFill>
            <a:srgbClr val="FFFAEB"/>
          </a:solidFill>
          <a:ln w="12700">
            <a:solidFill>
              <a:srgbClr val="E4E7EC"/>
            </a:solidFill>
            <a:prstDash val="solid"/>
          </a:ln>
        </p:spPr>
      </p:sp>
      <p:sp>
        <p:nvSpPr>
          <p:cNvPr id="34" name="Shape 32"/>
          <p:cNvSpPr/>
          <p:nvPr/>
        </p:nvSpPr>
        <p:spPr>
          <a:xfrm>
            <a:off x="548640" y="4425696"/>
            <a:ext cx="73152" cy="868680"/>
          </a:xfrm>
          <a:prstGeom prst="rect">
            <a:avLst/>
          </a:prstGeom>
          <a:solidFill>
            <a:srgbClr val="B54708"/>
          </a:solidFill>
          <a:ln w="12700">
            <a:solidFill>
              <a:srgbClr val="B54708"/>
            </a:solidFill>
            <a:prstDash val="solid"/>
          </a:ln>
        </p:spPr>
      </p:sp>
      <p:sp>
        <p:nvSpPr>
          <p:cNvPr id="35" name="Text 33"/>
          <p:cNvSpPr/>
          <p:nvPr/>
        </p:nvSpPr>
        <p:spPr>
          <a:xfrm>
            <a:off x="822960" y="4498848"/>
            <a:ext cx="914400" cy="457200"/>
          </a:xfrm>
          <a:prstGeom prst="rect">
            <a:avLst/>
          </a:prstGeom>
          <a:noFill/>
          <a:ln/>
        </p:spPr>
        <p:txBody>
          <a:bodyPr wrap="square" rtlCol="0" anchor="ctr"/>
          <a:lstStyle/>
          <a:p>
            <a:pPr marL="0" indent="0">
              <a:buNone/>
            </a:pPr>
            <a:r>
              <a:rPr lang="en-US" sz="3200" b="1" dirty="0">
                <a:solidFill>
                  <a:srgbClr val="B54708"/>
                </a:solidFill>
                <a:latin typeface="Manrope" pitchFamily="34" charset="0"/>
                <a:ea typeface="Manrope" pitchFamily="34" charset="-122"/>
                <a:cs typeface="Manrope" pitchFamily="34" charset="-120"/>
              </a:rPr>
              <a:t>3</a:t>
            </a:r>
            <a:endParaRPr lang="en-US" sz="3200" dirty="0"/>
          </a:p>
        </p:txBody>
      </p:sp>
      <p:sp>
        <p:nvSpPr>
          <p:cNvPr id="36" name="Text 34"/>
          <p:cNvSpPr/>
          <p:nvPr/>
        </p:nvSpPr>
        <p:spPr>
          <a:xfrm>
            <a:off x="822960" y="4956048"/>
            <a:ext cx="914400" cy="228600"/>
          </a:xfrm>
          <a:prstGeom prst="rect">
            <a:avLst/>
          </a:prstGeom>
          <a:noFill/>
          <a:ln/>
        </p:spPr>
        <p:txBody>
          <a:bodyPr wrap="square" rtlCol="0" anchor="ctr"/>
          <a:lstStyle/>
          <a:p>
            <a:pPr marL="0" indent="0">
              <a:buNone/>
            </a:pPr>
            <a:r>
              <a:rPr lang="en-US" sz="1100" b="1" dirty="0">
                <a:solidFill>
                  <a:srgbClr val="667085"/>
                </a:solidFill>
                <a:latin typeface="Inter" pitchFamily="34" charset="0"/>
                <a:ea typeface="Inter" pitchFamily="34" charset="-122"/>
                <a:cs typeface="Inter" pitchFamily="34" charset="-120"/>
              </a:rPr>
              <a:t>3%</a:t>
            </a:r>
            <a:endParaRPr lang="en-US" sz="1100" dirty="0"/>
          </a:p>
        </p:txBody>
      </p:sp>
      <p:sp>
        <p:nvSpPr>
          <p:cNvPr id="37" name="Text 35"/>
          <p:cNvSpPr/>
          <p:nvPr/>
        </p:nvSpPr>
        <p:spPr>
          <a:xfrm>
            <a:off x="1920240" y="4517136"/>
            <a:ext cx="2286000" cy="274320"/>
          </a:xfrm>
          <a:prstGeom prst="rect">
            <a:avLst/>
          </a:prstGeom>
          <a:noFill/>
          <a:ln/>
        </p:spPr>
        <p:txBody>
          <a:bodyPr wrap="square" rtlCol="0" anchor="ctr"/>
          <a:lstStyle/>
          <a:p>
            <a:pPr marL="0" indent="0">
              <a:buNone/>
            </a:pPr>
            <a:r>
              <a:rPr lang="en-US" sz="1300" b="1" dirty="0">
                <a:solidFill>
                  <a:srgbClr val="B54708"/>
                </a:solidFill>
                <a:latin typeface="Inter" pitchFamily="34" charset="0"/>
                <a:ea typeface="Inter" pitchFamily="34" charset="-122"/>
                <a:cs typeface="Inter" pitchFamily="34" charset="-120"/>
              </a:rPr>
              <a:t>PARKED</a:t>
            </a:r>
            <a:endParaRPr lang="en-US" sz="1300" dirty="0"/>
          </a:p>
        </p:txBody>
      </p:sp>
      <p:sp>
        <p:nvSpPr>
          <p:cNvPr id="38" name="Text 36"/>
          <p:cNvSpPr/>
          <p:nvPr/>
        </p:nvSpPr>
        <p:spPr>
          <a:xfrm>
            <a:off x="1920240" y="4809744"/>
            <a:ext cx="5029200" cy="36576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Registered but showing a parked/placeholder page. Could activate at any time.</a:t>
            </a:r>
            <a:endParaRPr lang="en-US" sz="1000" dirty="0"/>
          </a:p>
        </p:txBody>
      </p:sp>
      <p:sp>
        <p:nvSpPr>
          <p:cNvPr id="39" name="Shape 37"/>
          <p:cNvSpPr/>
          <p:nvPr/>
        </p:nvSpPr>
        <p:spPr>
          <a:xfrm>
            <a:off x="7498080" y="4654296"/>
            <a:ext cx="4023360" cy="411480"/>
          </a:xfrm>
          <a:prstGeom prst="roundRect">
            <a:avLst/>
          </a:prstGeom>
          <a:solidFill>
            <a:srgbClr val="FFFFFF"/>
          </a:solidFill>
          <a:ln w="12700">
            <a:solidFill>
              <a:srgbClr val="B54708"/>
            </a:solidFill>
            <a:prstDash val="solid"/>
          </a:ln>
        </p:spPr>
      </p:sp>
      <p:sp>
        <p:nvSpPr>
          <p:cNvPr id="40" name="Text 38"/>
          <p:cNvSpPr/>
          <p:nvPr/>
        </p:nvSpPr>
        <p:spPr>
          <a:xfrm>
            <a:off x="7635240" y="4654296"/>
            <a:ext cx="3749040" cy="411480"/>
          </a:xfrm>
          <a:prstGeom prst="rect">
            <a:avLst/>
          </a:prstGeom>
          <a:noFill/>
          <a:ln/>
        </p:spPr>
        <p:txBody>
          <a:bodyPr wrap="square" rtlCol="0" anchor="ctr"/>
          <a:lstStyle/>
          <a:p>
            <a:pPr marL="0" indent="0">
              <a:buNone/>
            </a:pPr>
            <a:r>
              <a:rPr lang="en-US" sz="1000" b="1" dirty="0">
                <a:solidFill>
                  <a:srgbClr val="B54708"/>
                </a:solidFill>
                <a:latin typeface="Inter" pitchFamily="34" charset="0"/>
                <a:ea typeface="Inter" pitchFamily="34" charset="-122"/>
                <a:cs typeface="Inter" pitchFamily="34" charset="-120"/>
              </a:rPr>
              <a:t>Review weekly + consider acquisition</a:t>
            </a:r>
            <a:endParaRPr lang="en-US" sz="1000" dirty="0"/>
          </a:p>
        </p:txBody>
      </p:sp>
      <p:sp>
        <p:nvSpPr>
          <p:cNvPr id="41" name="Text 39"/>
          <p:cNvSpPr/>
          <p:nvPr/>
        </p:nvSpPr>
        <p:spPr>
          <a:xfrm>
            <a:off x="548640" y="6309360"/>
            <a:ext cx="11155680" cy="27432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100 total candidates classified using the 36-rule engine across 9 categories.</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Next 7 days action plan</a:t>
            </a:r>
            <a:endParaRPr lang="en-US" sz="2600" dirty="0"/>
          </a:p>
        </p:txBody>
      </p:sp>
      <p:sp>
        <p:nvSpPr>
          <p:cNvPr id="8" name="Shape 6"/>
          <p:cNvSpPr/>
          <p:nvPr/>
        </p:nvSpPr>
        <p:spPr>
          <a:xfrm>
            <a:off x="548640" y="1280160"/>
            <a:ext cx="5486400" cy="1371600"/>
          </a:xfrm>
          <a:prstGeom prst="roundRect">
            <a:avLst/>
          </a:prstGeom>
          <a:solidFill>
            <a:srgbClr val="FFFFFF"/>
          </a:solidFill>
          <a:ln w="12700">
            <a:solidFill>
              <a:srgbClr val="E4E7EC"/>
            </a:solidFill>
            <a:prstDash val="solid"/>
          </a:ln>
        </p:spPr>
      </p:sp>
      <p:sp>
        <p:nvSpPr>
          <p:cNvPr id="9" name="Shape 7"/>
          <p:cNvSpPr/>
          <p:nvPr/>
        </p:nvSpPr>
        <p:spPr>
          <a:xfrm>
            <a:off x="777240" y="1508760"/>
            <a:ext cx="384048" cy="384048"/>
          </a:xfrm>
          <a:prstGeom prst="ellipse">
            <a:avLst/>
          </a:prstGeom>
          <a:solidFill>
            <a:srgbClr val="0A111F"/>
          </a:solidFill>
          <a:ln w="12700">
            <a:solidFill>
              <a:srgbClr val="0A111F"/>
            </a:solidFill>
            <a:prstDash val="solid"/>
          </a:ln>
        </p:spPr>
      </p:sp>
      <p:sp>
        <p:nvSpPr>
          <p:cNvPr id="10" name="Text 8"/>
          <p:cNvSpPr/>
          <p:nvPr/>
        </p:nvSpPr>
        <p:spPr>
          <a:xfrm>
            <a:off x="777240" y="1508760"/>
            <a:ext cx="384048" cy="384048"/>
          </a:xfrm>
          <a:prstGeom prst="rect">
            <a:avLst/>
          </a:prstGeom>
          <a:noFill/>
          <a:ln/>
        </p:spPr>
        <p:txBody>
          <a:bodyPr wrap="square"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1</a:t>
            </a:r>
            <a:endParaRPr lang="en-US" sz="1200" dirty="0"/>
          </a:p>
        </p:txBody>
      </p:sp>
      <p:sp>
        <p:nvSpPr>
          <p:cNvPr id="11" name="Text 9"/>
          <p:cNvSpPr/>
          <p:nvPr/>
        </p:nvSpPr>
        <p:spPr>
          <a:xfrm>
            <a:off x="1234440" y="1481328"/>
            <a:ext cx="4572000" cy="274320"/>
          </a:xfrm>
          <a:prstGeom prst="rect">
            <a:avLst/>
          </a:prstGeom>
          <a:noFill/>
          <a:ln/>
        </p:spPr>
        <p:txBody>
          <a:bodyPr wrap="square" rtlCol="0" anchor="ctr"/>
          <a:lstStyle/>
          <a:p>
            <a:pPr marL="0" indent="0">
              <a:buNone/>
            </a:pPr>
            <a:r>
              <a:rPr lang="en-US" sz="1600" b="1" dirty="0">
                <a:solidFill>
                  <a:srgbClr val="0A111F"/>
                </a:solidFill>
                <a:latin typeface="Manrope" pitchFamily="34" charset="0"/>
                <a:ea typeface="Manrope" pitchFamily="34" charset="-122"/>
                <a:cs typeface="Manrope" pitchFamily="34" charset="-120"/>
              </a:rPr>
              <a:t>Contain</a:t>
            </a:r>
            <a:endParaRPr lang="en-US" sz="1600" dirty="0"/>
          </a:p>
        </p:txBody>
      </p:sp>
      <p:sp>
        <p:nvSpPr>
          <p:cNvPr id="12" name="Text 10"/>
          <p:cNvSpPr/>
          <p:nvPr/>
        </p:nvSpPr>
        <p:spPr>
          <a:xfrm>
            <a:off x="1234440" y="1783080"/>
            <a:ext cx="4572000" cy="777240"/>
          </a:xfrm>
          <a:prstGeom prst="rect">
            <a:avLst/>
          </a:prstGeom>
          <a:noFill/>
          <a:ln/>
        </p:spPr>
        <p:txBody>
          <a:bodyPr wrap="square" rtlCol="0" anchor="ctr"/>
          <a:lstStyle/>
          <a:p>
            <a:pPr marL="0" indent="0">
              <a:buNone/>
            </a:pPr>
            <a:r>
              <a:rPr lang="en-US" sz="1100" dirty="0">
                <a:solidFill>
                  <a:srgbClr val="344054"/>
                </a:solidFill>
                <a:latin typeface="Inter" pitchFamily="34" charset="0"/>
                <a:ea typeface="Inter" pitchFamily="34" charset="-122"/>
                <a:cs typeface="Inter" pitchFamily="34" charset="-120"/>
              </a:rPr>
              <a:t>Block active lookalike domains at email/web gateways, and alert finance/HR/executive assistants about impersonation patterns.</a:t>
            </a:r>
            <a:endParaRPr lang="en-US" sz="1100" dirty="0"/>
          </a:p>
        </p:txBody>
      </p:sp>
      <p:sp>
        <p:nvSpPr>
          <p:cNvPr id="13" name="Shape 11"/>
          <p:cNvSpPr/>
          <p:nvPr/>
        </p:nvSpPr>
        <p:spPr>
          <a:xfrm>
            <a:off x="548640" y="2834640"/>
            <a:ext cx="5486400" cy="1371600"/>
          </a:xfrm>
          <a:prstGeom prst="roundRect">
            <a:avLst/>
          </a:prstGeom>
          <a:solidFill>
            <a:srgbClr val="FFFFFF"/>
          </a:solidFill>
          <a:ln w="12700">
            <a:solidFill>
              <a:srgbClr val="E4E7EC"/>
            </a:solidFill>
            <a:prstDash val="solid"/>
          </a:ln>
        </p:spPr>
      </p:sp>
      <p:sp>
        <p:nvSpPr>
          <p:cNvPr id="14" name="Shape 12"/>
          <p:cNvSpPr/>
          <p:nvPr/>
        </p:nvSpPr>
        <p:spPr>
          <a:xfrm>
            <a:off x="777240" y="3063240"/>
            <a:ext cx="384048" cy="384048"/>
          </a:xfrm>
          <a:prstGeom prst="ellipse">
            <a:avLst/>
          </a:prstGeom>
          <a:solidFill>
            <a:srgbClr val="0A111F"/>
          </a:solidFill>
          <a:ln w="12700">
            <a:solidFill>
              <a:srgbClr val="0A111F"/>
            </a:solidFill>
            <a:prstDash val="solid"/>
          </a:ln>
        </p:spPr>
      </p:sp>
      <p:sp>
        <p:nvSpPr>
          <p:cNvPr id="15" name="Text 13"/>
          <p:cNvSpPr/>
          <p:nvPr/>
        </p:nvSpPr>
        <p:spPr>
          <a:xfrm>
            <a:off x="777240" y="3063240"/>
            <a:ext cx="384048" cy="384048"/>
          </a:xfrm>
          <a:prstGeom prst="rect">
            <a:avLst/>
          </a:prstGeom>
          <a:noFill/>
          <a:ln/>
        </p:spPr>
        <p:txBody>
          <a:bodyPr wrap="square"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2</a:t>
            </a:r>
            <a:endParaRPr lang="en-US" sz="1200" dirty="0"/>
          </a:p>
        </p:txBody>
      </p:sp>
      <p:sp>
        <p:nvSpPr>
          <p:cNvPr id="16" name="Text 14"/>
          <p:cNvSpPr/>
          <p:nvPr/>
        </p:nvSpPr>
        <p:spPr>
          <a:xfrm>
            <a:off x="1234440" y="3035808"/>
            <a:ext cx="4572000" cy="274320"/>
          </a:xfrm>
          <a:prstGeom prst="rect">
            <a:avLst/>
          </a:prstGeom>
          <a:noFill/>
          <a:ln/>
        </p:spPr>
        <p:txBody>
          <a:bodyPr wrap="square" rtlCol="0" anchor="ctr"/>
          <a:lstStyle/>
          <a:p>
            <a:pPr marL="0" indent="0">
              <a:buNone/>
            </a:pPr>
            <a:r>
              <a:rPr lang="en-US" sz="1600" b="1" dirty="0">
                <a:solidFill>
                  <a:srgbClr val="0A111F"/>
                </a:solidFill>
                <a:latin typeface="Manrope" pitchFamily="34" charset="0"/>
                <a:ea typeface="Manrope" pitchFamily="34" charset="-122"/>
                <a:cs typeface="Manrope" pitchFamily="34" charset="-120"/>
              </a:rPr>
              <a:t>Evidence</a:t>
            </a:r>
            <a:endParaRPr lang="en-US" sz="1600" dirty="0"/>
          </a:p>
        </p:txBody>
      </p:sp>
      <p:sp>
        <p:nvSpPr>
          <p:cNvPr id="17" name="Text 15"/>
          <p:cNvSpPr/>
          <p:nvPr/>
        </p:nvSpPr>
        <p:spPr>
          <a:xfrm>
            <a:off x="1234440" y="3337560"/>
            <a:ext cx="4572000" cy="777240"/>
          </a:xfrm>
          <a:prstGeom prst="rect">
            <a:avLst/>
          </a:prstGeom>
          <a:noFill/>
          <a:ln/>
        </p:spPr>
        <p:txBody>
          <a:bodyPr wrap="square" rtlCol="0" anchor="ctr"/>
          <a:lstStyle/>
          <a:p>
            <a:pPr marL="0" indent="0">
              <a:buNone/>
            </a:pPr>
            <a:r>
              <a:rPr lang="en-US" sz="1100" dirty="0">
                <a:solidFill>
                  <a:srgbClr val="344054"/>
                </a:solidFill>
                <a:latin typeface="Inter" pitchFamily="34" charset="0"/>
                <a:ea typeface="Inter" pitchFamily="34" charset="-122"/>
                <a:cs typeface="Inter" pitchFamily="34" charset="-120"/>
              </a:rPr>
              <a:t>Capture screenshots, DNS snapshots, and headers for any suspicious domains to support registrar/host abuse reports.</a:t>
            </a:r>
            <a:endParaRPr lang="en-US" sz="1100" dirty="0"/>
          </a:p>
        </p:txBody>
      </p:sp>
      <p:sp>
        <p:nvSpPr>
          <p:cNvPr id="18" name="Shape 16"/>
          <p:cNvSpPr/>
          <p:nvPr/>
        </p:nvSpPr>
        <p:spPr>
          <a:xfrm>
            <a:off x="548640" y="4389120"/>
            <a:ext cx="5486400" cy="1371600"/>
          </a:xfrm>
          <a:prstGeom prst="roundRect">
            <a:avLst/>
          </a:prstGeom>
          <a:solidFill>
            <a:srgbClr val="FFFFFF"/>
          </a:solidFill>
          <a:ln w="12700">
            <a:solidFill>
              <a:srgbClr val="E4E7EC"/>
            </a:solidFill>
            <a:prstDash val="solid"/>
          </a:ln>
        </p:spPr>
      </p:sp>
      <p:sp>
        <p:nvSpPr>
          <p:cNvPr id="19" name="Shape 17"/>
          <p:cNvSpPr/>
          <p:nvPr/>
        </p:nvSpPr>
        <p:spPr>
          <a:xfrm>
            <a:off x="777240" y="4617720"/>
            <a:ext cx="384048" cy="384048"/>
          </a:xfrm>
          <a:prstGeom prst="ellipse">
            <a:avLst/>
          </a:prstGeom>
          <a:solidFill>
            <a:srgbClr val="0A111F"/>
          </a:solidFill>
          <a:ln w="12700">
            <a:solidFill>
              <a:srgbClr val="0A111F"/>
            </a:solidFill>
            <a:prstDash val="solid"/>
          </a:ln>
        </p:spPr>
      </p:sp>
      <p:sp>
        <p:nvSpPr>
          <p:cNvPr id="20" name="Text 18"/>
          <p:cNvSpPr/>
          <p:nvPr/>
        </p:nvSpPr>
        <p:spPr>
          <a:xfrm>
            <a:off x="777240" y="4617720"/>
            <a:ext cx="384048" cy="384048"/>
          </a:xfrm>
          <a:prstGeom prst="rect">
            <a:avLst/>
          </a:prstGeom>
          <a:noFill/>
          <a:ln/>
        </p:spPr>
        <p:txBody>
          <a:bodyPr wrap="square"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3</a:t>
            </a:r>
            <a:endParaRPr lang="en-US" sz="1200" dirty="0"/>
          </a:p>
        </p:txBody>
      </p:sp>
      <p:sp>
        <p:nvSpPr>
          <p:cNvPr id="21" name="Text 19"/>
          <p:cNvSpPr/>
          <p:nvPr/>
        </p:nvSpPr>
        <p:spPr>
          <a:xfrm>
            <a:off x="1234440" y="4590288"/>
            <a:ext cx="4572000" cy="274320"/>
          </a:xfrm>
          <a:prstGeom prst="rect">
            <a:avLst/>
          </a:prstGeom>
          <a:noFill/>
          <a:ln/>
        </p:spPr>
        <p:txBody>
          <a:bodyPr wrap="square" rtlCol="0" anchor="ctr"/>
          <a:lstStyle/>
          <a:p>
            <a:pPr marL="0" indent="0">
              <a:buNone/>
            </a:pPr>
            <a:r>
              <a:rPr lang="en-US" sz="1600" b="1" dirty="0">
                <a:solidFill>
                  <a:srgbClr val="0A111F"/>
                </a:solidFill>
                <a:latin typeface="Manrope" pitchFamily="34" charset="0"/>
                <a:ea typeface="Manrope" pitchFamily="34" charset="-122"/>
                <a:cs typeface="Manrope" pitchFamily="34" charset="-120"/>
              </a:rPr>
              <a:t>Remediate</a:t>
            </a:r>
            <a:endParaRPr lang="en-US" sz="1600" dirty="0"/>
          </a:p>
        </p:txBody>
      </p:sp>
      <p:sp>
        <p:nvSpPr>
          <p:cNvPr id="22" name="Text 20"/>
          <p:cNvSpPr/>
          <p:nvPr/>
        </p:nvSpPr>
        <p:spPr>
          <a:xfrm>
            <a:off x="1234440" y="4892040"/>
            <a:ext cx="4572000" cy="777240"/>
          </a:xfrm>
          <a:prstGeom prst="rect">
            <a:avLst/>
          </a:prstGeom>
          <a:noFill/>
          <a:ln/>
        </p:spPr>
        <p:txBody>
          <a:bodyPr wrap="square" rtlCol="0" anchor="ctr"/>
          <a:lstStyle/>
          <a:p>
            <a:pPr marL="0" indent="0">
              <a:buNone/>
            </a:pPr>
            <a:r>
              <a:rPr lang="en-US" sz="1100" dirty="0">
                <a:solidFill>
                  <a:srgbClr val="344054"/>
                </a:solidFill>
                <a:latin typeface="Inter" pitchFamily="34" charset="0"/>
                <a:ea typeface="Inter" pitchFamily="34" charset="-122"/>
                <a:cs typeface="Inter" pitchFamily="34" charset="-120"/>
              </a:rPr>
              <a:t>Report to registrar/hosting/CDN abuse contacts. If trademark infringement is clear, consult counsel for UDRP / cease-and-desist.</a:t>
            </a:r>
            <a:endParaRPr lang="en-US" sz="1100" dirty="0"/>
          </a:p>
        </p:txBody>
      </p:sp>
      <p:sp>
        <p:nvSpPr>
          <p:cNvPr id="23" name="Shape 21"/>
          <p:cNvSpPr/>
          <p:nvPr/>
        </p:nvSpPr>
        <p:spPr>
          <a:xfrm>
            <a:off x="6217920" y="1280160"/>
            <a:ext cx="5486400" cy="1371600"/>
          </a:xfrm>
          <a:prstGeom prst="roundRect">
            <a:avLst/>
          </a:prstGeom>
          <a:solidFill>
            <a:srgbClr val="FFFFFF"/>
          </a:solidFill>
          <a:ln w="12700">
            <a:solidFill>
              <a:srgbClr val="E4E7EC"/>
            </a:solidFill>
            <a:prstDash val="solid"/>
          </a:ln>
        </p:spPr>
      </p:sp>
      <p:sp>
        <p:nvSpPr>
          <p:cNvPr id="24" name="Shape 22"/>
          <p:cNvSpPr/>
          <p:nvPr/>
        </p:nvSpPr>
        <p:spPr>
          <a:xfrm>
            <a:off x="6446520" y="1508760"/>
            <a:ext cx="384048" cy="384048"/>
          </a:xfrm>
          <a:prstGeom prst="ellipse">
            <a:avLst/>
          </a:prstGeom>
          <a:solidFill>
            <a:srgbClr val="0A111F"/>
          </a:solidFill>
          <a:ln w="12700">
            <a:solidFill>
              <a:srgbClr val="0A111F"/>
            </a:solidFill>
            <a:prstDash val="solid"/>
          </a:ln>
        </p:spPr>
      </p:sp>
      <p:sp>
        <p:nvSpPr>
          <p:cNvPr id="25" name="Text 23"/>
          <p:cNvSpPr/>
          <p:nvPr/>
        </p:nvSpPr>
        <p:spPr>
          <a:xfrm>
            <a:off x="6446520" y="1508760"/>
            <a:ext cx="384048" cy="384048"/>
          </a:xfrm>
          <a:prstGeom prst="rect">
            <a:avLst/>
          </a:prstGeom>
          <a:noFill/>
          <a:ln/>
        </p:spPr>
        <p:txBody>
          <a:bodyPr wrap="square"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4</a:t>
            </a:r>
            <a:endParaRPr lang="en-US" sz="1200" dirty="0"/>
          </a:p>
        </p:txBody>
      </p:sp>
      <p:sp>
        <p:nvSpPr>
          <p:cNvPr id="26" name="Text 24"/>
          <p:cNvSpPr/>
          <p:nvPr/>
        </p:nvSpPr>
        <p:spPr>
          <a:xfrm>
            <a:off x="6903720" y="1481328"/>
            <a:ext cx="4572000" cy="274320"/>
          </a:xfrm>
          <a:prstGeom prst="rect">
            <a:avLst/>
          </a:prstGeom>
          <a:noFill/>
          <a:ln/>
        </p:spPr>
        <p:txBody>
          <a:bodyPr wrap="square" rtlCol="0" anchor="ctr"/>
          <a:lstStyle/>
          <a:p>
            <a:pPr marL="0" indent="0">
              <a:buNone/>
            </a:pPr>
            <a:r>
              <a:rPr lang="en-US" sz="1600" b="1" dirty="0">
                <a:solidFill>
                  <a:srgbClr val="0A111F"/>
                </a:solidFill>
                <a:latin typeface="Manrope" pitchFamily="34" charset="0"/>
                <a:ea typeface="Manrope" pitchFamily="34" charset="-122"/>
                <a:cs typeface="Manrope" pitchFamily="34" charset="-120"/>
              </a:rPr>
              <a:t>Defend</a:t>
            </a:r>
            <a:endParaRPr lang="en-US" sz="1600" dirty="0"/>
          </a:p>
        </p:txBody>
      </p:sp>
      <p:sp>
        <p:nvSpPr>
          <p:cNvPr id="27" name="Text 25"/>
          <p:cNvSpPr/>
          <p:nvPr/>
        </p:nvSpPr>
        <p:spPr>
          <a:xfrm>
            <a:off x="6903720" y="1783080"/>
            <a:ext cx="4572000" cy="777240"/>
          </a:xfrm>
          <a:prstGeom prst="rect">
            <a:avLst/>
          </a:prstGeom>
          <a:noFill/>
          <a:ln/>
        </p:spPr>
        <p:txBody>
          <a:bodyPr wrap="square" rtlCol="0" anchor="ctr"/>
          <a:lstStyle/>
          <a:p>
            <a:pPr marL="0" indent="0">
              <a:buNone/>
            </a:pPr>
            <a:r>
              <a:rPr lang="en-US" sz="1100" dirty="0">
                <a:solidFill>
                  <a:srgbClr val="344054"/>
                </a:solidFill>
                <a:latin typeface="Inter" pitchFamily="34" charset="0"/>
                <a:ea typeface="Inter" pitchFamily="34" charset="-122"/>
                <a:cs typeface="Inter" pitchFamily="34" charset="-120"/>
              </a:rPr>
              <a:t>Register priority variants defensively and enforce SPF/DMARC alignment on your legitimate domains to reduce spoofing success.</a:t>
            </a:r>
            <a:endParaRPr lang="en-US" sz="1100" dirty="0"/>
          </a:p>
        </p:txBody>
      </p:sp>
      <p:sp>
        <p:nvSpPr>
          <p:cNvPr id="28" name="Shape 26"/>
          <p:cNvSpPr/>
          <p:nvPr/>
        </p:nvSpPr>
        <p:spPr>
          <a:xfrm>
            <a:off x="6217920" y="2834640"/>
            <a:ext cx="5486400" cy="1371600"/>
          </a:xfrm>
          <a:prstGeom prst="roundRect">
            <a:avLst/>
          </a:prstGeom>
          <a:solidFill>
            <a:srgbClr val="FFFFFF"/>
          </a:solidFill>
          <a:ln w="12700">
            <a:solidFill>
              <a:srgbClr val="E4E7EC"/>
            </a:solidFill>
            <a:prstDash val="solid"/>
          </a:ln>
        </p:spPr>
      </p:sp>
      <p:sp>
        <p:nvSpPr>
          <p:cNvPr id="29" name="Shape 27"/>
          <p:cNvSpPr/>
          <p:nvPr/>
        </p:nvSpPr>
        <p:spPr>
          <a:xfrm>
            <a:off x="6446520" y="3063240"/>
            <a:ext cx="384048" cy="384048"/>
          </a:xfrm>
          <a:prstGeom prst="ellipse">
            <a:avLst/>
          </a:prstGeom>
          <a:solidFill>
            <a:srgbClr val="0A111F"/>
          </a:solidFill>
          <a:ln w="12700">
            <a:solidFill>
              <a:srgbClr val="0A111F"/>
            </a:solidFill>
            <a:prstDash val="solid"/>
          </a:ln>
        </p:spPr>
      </p:sp>
      <p:sp>
        <p:nvSpPr>
          <p:cNvPr id="30" name="Text 28"/>
          <p:cNvSpPr/>
          <p:nvPr/>
        </p:nvSpPr>
        <p:spPr>
          <a:xfrm>
            <a:off x="6446520" y="3063240"/>
            <a:ext cx="384048" cy="384048"/>
          </a:xfrm>
          <a:prstGeom prst="rect">
            <a:avLst/>
          </a:prstGeom>
          <a:noFill/>
          <a:ln/>
        </p:spPr>
        <p:txBody>
          <a:bodyPr wrap="square"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5</a:t>
            </a:r>
            <a:endParaRPr lang="en-US" sz="1200" dirty="0"/>
          </a:p>
        </p:txBody>
      </p:sp>
      <p:sp>
        <p:nvSpPr>
          <p:cNvPr id="31" name="Text 29"/>
          <p:cNvSpPr/>
          <p:nvPr/>
        </p:nvSpPr>
        <p:spPr>
          <a:xfrm>
            <a:off x="6903720" y="3035808"/>
            <a:ext cx="4572000" cy="274320"/>
          </a:xfrm>
          <a:prstGeom prst="rect">
            <a:avLst/>
          </a:prstGeom>
          <a:noFill/>
          <a:ln/>
        </p:spPr>
        <p:txBody>
          <a:bodyPr wrap="square" rtlCol="0" anchor="ctr"/>
          <a:lstStyle/>
          <a:p>
            <a:pPr marL="0" indent="0">
              <a:buNone/>
            </a:pPr>
            <a:r>
              <a:rPr lang="en-US" sz="1600" b="1" dirty="0">
                <a:solidFill>
                  <a:srgbClr val="0A111F"/>
                </a:solidFill>
                <a:latin typeface="Manrope" pitchFamily="34" charset="0"/>
                <a:ea typeface="Manrope" pitchFamily="34" charset="-122"/>
                <a:cs typeface="Manrope" pitchFamily="34" charset="-120"/>
              </a:rPr>
              <a:t>Rescan</a:t>
            </a:r>
            <a:endParaRPr lang="en-US" sz="1600" dirty="0"/>
          </a:p>
        </p:txBody>
      </p:sp>
      <p:sp>
        <p:nvSpPr>
          <p:cNvPr id="32" name="Text 30"/>
          <p:cNvSpPr/>
          <p:nvPr/>
        </p:nvSpPr>
        <p:spPr>
          <a:xfrm>
            <a:off x="6903720" y="3337560"/>
            <a:ext cx="4572000" cy="777240"/>
          </a:xfrm>
          <a:prstGeom prst="rect">
            <a:avLst/>
          </a:prstGeom>
          <a:noFill/>
          <a:ln/>
        </p:spPr>
        <p:txBody>
          <a:bodyPr wrap="square" rtlCol="0" anchor="ctr"/>
          <a:lstStyle/>
          <a:p>
            <a:pPr marL="0" indent="0">
              <a:buNone/>
            </a:pPr>
            <a:r>
              <a:rPr lang="en-US" sz="1100" dirty="0">
                <a:solidFill>
                  <a:srgbClr val="344054"/>
                </a:solidFill>
                <a:latin typeface="Inter" pitchFamily="34" charset="0"/>
                <a:ea typeface="Inter" pitchFamily="34" charset="-122"/>
                <a:cs typeface="Inter" pitchFamily="34" charset="-120"/>
              </a:rPr>
              <a:t>Run a rescan after changes (recommended: 7-30 days). Executive plan includes a 30-day rescan to confirm delta.</a:t>
            </a:r>
            <a:endParaRPr lang="en-US" sz="1100" dirty="0"/>
          </a:p>
        </p:txBody>
      </p:sp>
      <p:sp>
        <p:nvSpPr>
          <p:cNvPr id="33" name="Text 31"/>
          <p:cNvSpPr/>
          <p:nvPr/>
        </p:nvSpPr>
        <p:spPr>
          <a:xfrm>
            <a:off x="548640" y="6309360"/>
            <a:ext cx="11155680" cy="27432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Recommendation: integrate periodic rescanning into your security operations and rescan after changes.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Methodology &amp; Scope</a:t>
            </a:r>
            <a:endParaRPr lang="en-US" sz="2600" dirty="0"/>
          </a:p>
        </p:txBody>
      </p:sp>
      <p:sp>
        <p:nvSpPr>
          <p:cNvPr id="8" name="Shape 6"/>
          <p:cNvSpPr/>
          <p:nvPr/>
        </p:nvSpPr>
        <p:spPr>
          <a:xfrm>
            <a:off x="548640" y="1234440"/>
            <a:ext cx="11155680" cy="3291840"/>
          </a:xfrm>
          <a:prstGeom prst="roundRect">
            <a:avLst/>
          </a:prstGeom>
          <a:solidFill>
            <a:srgbClr val="F9FAFB"/>
          </a:solidFill>
          <a:ln w="12700">
            <a:solidFill>
              <a:srgbClr val="E4E7EC"/>
            </a:solidFill>
            <a:prstDash val="solid"/>
          </a:ln>
        </p:spPr>
      </p:sp>
      <p:sp>
        <p:nvSpPr>
          <p:cNvPr id="9" name="Text 7"/>
          <p:cNvSpPr/>
          <p:nvPr/>
        </p:nvSpPr>
        <p:spPr>
          <a:xfrm>
            <a:off x="777240" y="1508760"/>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10" name="Text 8"/>
          <p:cNvSpPr/>
          <p:nvPr/>
        </p:nvSpPr>
        <p:spPr>
          <a:xfrm>
            <a:off x="960120" y="1508760"/>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36 diagnostic rules across 9 categories: Registration, DNS, Web, Mail, SSL, Reputation, Similarity, Composite, Classification.</a:t>
            </a:r>
            <a:endParaRPr lang="en-US" sz="1200" dirty="0"/>
          </a:p>
        </p:txBody>
      </p:sp>
      <p:sp>
        <p:nvSpPr>
          <p:cNvPr id="11" name="Text 9"/>
          <p:cNvSpPr/>
          <p:nvPr/>
        </p:nvSpPr>
        <p:spPr>
          <a:xfrm>
            <a:off x="777240" y="1892808"/>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12" name="Text 10"/>
          <p:cNvSpPr/>
          <p:nvPr/>
        </p:nvSpPr>
        <p:spPr>
          <a:xfrm>
            <a:off x="960120" y="1892808"/>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2 independent reputation checks plus a corroboration rule when both sources agree; provider outputs are used internally, are not redistributed verbatim, and may miss some risky si...</a:t>
            </a:r>
            <a:endParaRPr lang="en-US" sz="1200" dirty="0"/>
          </a:p>
        </p:txBody>
      </p:sp>
      <p:sp>
        <p:nvSpPr>
          <p:cNvPr id="13" name="Text 11"/>
          <p:cNvSpPr/>
          <p:nvPr/>
        </p:nvSpPr>
        <p:spPr>
          <a:xfrm>
            <a:off x="777240" y="2276856"/>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14" name="Text 12"/>
          <p:cNvSpPr/>
          <p:nvPr/>
        </p:nvSpPr>
        <p:spPr>
          <a:xfrm>
            <a:off x="960120" y="2276856"/>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Signals include DNS records (A/AAAA/CNAME/MX/TXT), RDAP registration data, and lightweight HTTP/TLS checks.</a:t>
            </a:r>
            <a:endParaRPr lang="en-US" sz="1200" dirty="0"/>
          </a:p>
        </p:txBody>
      </p:sp>
      <p:sp>
        <p:nvSpPr>
          <p:cNvPr id="15" name="Text 13"/>
          <p:cNvSpPr/>
          <p:nvPr/>
        </p:nvSpPr>
        <p:spPr>
          <a:xfrm>
            <a:off x="777240" y="2660904"/>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16" name="Text 14"/>
          <p:cNvSpPr/>
          <p:nvPr/>
        </p:nvSpPr>
        <p:spPr>
          <a:xfrm>
            <a:off x="960120" y="2660904"/>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ACTIVE_THREAT = active web or mail infrastructure detected on a confusable domain (highest priority for review and containment).</a:t>
            </a:r>
            <a:endParaRPr lang="en-US" sz="1200" dirty="0"/>
          </a:p>
        </p:txBody>
      </p:sp>
      <p:sp>
        <p:nvSpPr>
          <p:cNvPr id="17" name="Text 15"/>
          <p:cNvSpPr/>
          <p:nvPr/>
        </p:nvSpPr>
        <p:spPr>
          <a:xfrm>
            <a:off x="777240" y="3044952"/>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18" name="Text 16"/>
          <p:cNvSpPr/>
          <p:nvPr/>
        </p:nvSpPr>
        <p:spPr>
          <a:xfrm>
            <a:off x="960120" y="3044952"/>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Some domains may block scanners (WAF/captcha) -- those checks are marked Inconclusive (NA).</a:t>
            </a:r>
            <a:endParaRPr lang="en-US" sz="1200" dirty="0"/>
          </a:p>
        </p:txBody>
      </p:sp>
      <p:sp>
        <p:nvSpPr>
          <p:cNvPr id="19" name="Text 17"/>
          <p:cNvSpPr/>
          <p:nvPr/>
        </p:nvSpPr>
        <p:spPr>
          <a:xfrm>
            <a:off x="777240" y="3429000"/>
            <a:ext cx="182880" cy="182880"/>
          </a:xfrm>
          <a:prstGeom prst="rect">
            <a:avLst/>
          </a:prstGeom>
          <a:noFill/>
          <a:ln/>
        </p:spPr>
        <p:txBody>
          <a:bodyPr wrap="square" rtlCol="0" anchor="ctr"/>
          <a:lstStyle/>
          <a:p>
            <a:pPr marL="0" indent="0">
              <a:buNone/>
            </a:pPr>
            <a:r>
              <a:rPr lang="en-US" sz="1400" b="1" dirty="0">
                <a:solidFill>
                  <a:srgbClr val="0A111F"/>
                </a:solidFill>
                <a:latin typeface="Inter" pitchFamily="34" charset="0"/>
                <a:ea typeface="Inter" pitchFamily="34" charset="-122"/>
                <a:cs typeface="Inter" pitchFamily="34" charset="-120"/>
              </a:rPr>
              <a:t>-</a:t>
            </a:r>
            <a:endParaRPr lang="en-US" sz="1400" dirty="0"/>
          </a:p>
        </p:txBody>
      </p:sp>
      <p:sp>
        <p:nvSpPr>
          <p:cNvPr id="20" name="Text 18"/>
          <p:cNvSpPr/>
          <p:nvPr/>
        </p:nvSpPr>
        <p:spPr>
          <a:xfrm>
            <a:off x="960120" y="3429000"/>
            <a:ext cx="10515600" cy="320040"/>
          </a:xfrm>
          <a:prstGeom prst="rect">
            <a:avLst/>
          </a:prstGeom>
          <a:noFill/>
          <a:ln/>
        </p:spPr>
        <p:txBody>
          <a:bodyPr wrap="square" rtlCol="0" anchor="ctr"/>
          <a:lstStyle/>
          <a:p>
            <a:pPr marL="0" indent="0">
              <a:buNone/>
            </a:pPr>
            <a:r>
              <a:rPr lang="en-US" sz="1200" dirty="0">
                <a:solidFill>
                  <a:srgbClr val="344054"/>
                </a:solidFill>
                <a:latin typeface="Inter" pitchFamily="34" charset="0"/>
                <a:ea typeface="Inter" pitchFamily="34" charset="-122"/>
                <a:cs typeface="Inter" pitchFamily="34" charset="-120"/>
              </a:rPr>
              <a:t>This report is informational only and not legal or professional security advice.</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Disclaimer</a:t>
            </a:r>
            <a:endParaRPr lang="en-US" sz="2600" dirty="0"/>
          </a:p>
        </p:txBody>
      </p:sp>
      <p:sp>
        <p:nvSpPr>
          <p:cNvPr id="8" name="Shape 6"/>
          <p:cNvSpPr/>
          <p:nvPr/>
        </p:nvSpPr>
        <p:spPr>
          <a:xfrm>
            <a:off x="548640" y="1234440"/>
            <a:ext cx="11155680" cy="4937760"/>
          </a:xfrm>
          <a:prstGeom prst="roundRect">
            <a:avLst/>
          </a:prstGeom>
          <a:solidFill>
            <a:srgbClr val="F9FAFB"/>
          </a:solidFill>
          <a:ln w="12700">
            <a:solidFill>
              <a:srgbClr val="E4E7EC"/>
            </a:solidFill>
            <a:prstDash val="solid"/>
          </a:ln>
        </p:spPr>
      </p:sp>
      <p:sp>
        <p:nvSpPr>
          <p:cNvPr id="9" name="Text 7"/>
          <p:cNvSpPr/>
          <p:nvPr/>
        </p:nvSpPr>
        <p:spPr>
          <a:xfrm>
            <a:off x="777240" y="141732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Passive analysis only:</a:t>
            </a:r>
            <a:endParaRPr lang="en-US" sz="1000" dirty="0"/>
          </a:p>
        </p:txBody>
      </p:sp>
      <p:sp>
        <p:nvSpPr>
          <p:cNvPr id="10" name="Text 8"/>
          <p:cNvSpPr/>
          <p:nvPr/>
        </p:nvSpPr>
        <p:spPr>
          <a:xfrm>
            <a:off x="777240" y="161848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We analyze publicly available DNS/registration records and perform lightweight HTTP/TLS checks. No active probing, penetration testing, authentication attempts, or intrusive security testing is performed.</a:t>
            </a:r>
            <a:endParaRPr lang="en-US" sz="1000" dirty="0"/>
          </a:p>
        </p:txBody>
      </p:sp>
      <p:sp>
        <p:nvSpPr>
          <p:cNvPr id="11" name="Text 9"/>
          <p:cNvSpPr/>
          <p:nvPr/>
        </p:nvSpPr>
        <p:spPr>
          <a:xfrm>
            <a:off x="777240" y="219456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No professional advice:</a:t>
            </a:r>
            <a:endParaRPr lang="en-US" sz="1000" dirty="0"/>
          </a:p>
        </p:txBody>
      </p:sp>
      <p:sp>
        <p:nvSpPr>
          <p:cNvPr id="12" name="Text 10"/>
          <p:cNvSpPr/>
          <p:nvPr/>
        </p:nvSpPr>
        <p:spPr>
          <a:xfrm>
            <a:off x="777240" y="239572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MOORLI is not a cybersecurity firm, MSSP, insurer, registrar, or law firm. Nothing in this report constitutes legal, compliance, or professional cybersecurity guidance. Consult qualified professionals as appropriate.</a:t>
            </a:r>
            <a:endParaRPr lang="en-US" sz="1000" dirty="0"/>
          </a:p>
        </p:txBody>
      </p:sp>
      <p:sp>
        <p:nvSpPr>
          <p:cNvPr id="13" name="Text 11"/>
          <p:cNvSpPr/>
          <p:nvPr/>
        </p:nvSpPr>
        <p:spPr>
          <a:xfrm>
            <a:off x="777240" y="297180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Accuracy limits:</a:t>
            </a:r>
            <a:endParaRPr lang="en-US" sz="1000" dirty="0"/>
          </a:p>
        </p:txBody>
      </p:sp>
      <p:sp>
        <p:nvSpPr>
          <p:cNvPr id="14" name="Text 12"/>
          <p:cNvSpPr/>
          <p:nvPr/>
        </p:nvSpPr>
        <p:spPr>
          <a:xfrm>
            <a:off x="777240" y="317296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Results depend on DNS propagation, public record availability, and reachability at scan time. Domains blocked by WAF/captcha or temporarily unreachable produce Inconclusive (NA) signals. Third-party threat-intelligence inputs are used as corroborating signals, are not redistributed verbatim, and may miss some risky sites or identify some safe sites in error.</a:t>
            </a:r>
            <a:endParaRPr lang="en-US" sz="1000" dirty="0"/>
          </a:p>
        </p:txBody>
      </p:sp>
      <p:sp>
        <p:nvSpPr>
          <p:cNvPr id="15" name="Text 13"/>
          <p:cNvSpPr/>
          <p:nvPr/>
        </p:nvSpPr>
        <p:spPr>
          <a:xfrm>
            <a:off x="777240" y="374904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No guarantee:</a:t>
            </a:r>
            <a:endParaRPr lang="en-US" sz="1000" dirty="0"/>
          </a:p>
        </p:txBody>
      </p:sp>
      <p:sp>
        <p:nvSpPr>
          <p:cNvPr id="16" name="Text 14"/>
          <p:cNvSpPr/>
          <p:nvPr/>
        </p:nvSpPr>
        <p:spPr>
          <a:xfrm>
            <a:off x="777240" y="395020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Absence of detected threats does not guarantee safety. This report reflects conditions at the time of scanning only. Adversaries can activate infrastructure at any time.</a:t>
            </a:r>
            <a:endParaRPr lang="en-US" sz="1000" dirty="0"/>
          </a:p>
        </p:txBody>
      </p:sp>
      <p:sp>
        <p:nvSpPr>
          <p:cNvPr id="17" name="Text 15"/>
          <p:cNvSpPr/>
          <p:nvPr/>
        </p:nvSpPr>
        <p:spPr>
          <a:xfrm>
            <a:off x="777240" y="452628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Third-party actions:</a:t>
            </a:r>
            <a:endParaRPr lang="en-US" sz="1000" dirty="0"/>
          </a:p>
        </p:txBody>
      </p:sp>
      <p:sp>
        <p:nvSpPr>
          <p:cNvPr id="18" name="Text 16"/>
          <p:cNvSpPr/>
          <p:nvPr/>
        </p:nvSpPr>
        <p:spPr>
          <a:xfrm>
            <a:off x="777240" y="472744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Remediation steps (takedown requests, registrar abuse reports, UDRP filings) involve third parties whose outcomes vary by jurisdiction and policy. You are responsible for all enforcement decisions.</a:t>
            </a:r>
            <a:endParaRPr lang="en-US" sz="1000" dirty="0"/>
          </a:p>
        </p:txBody>
      </p:sp>
      <p:sp>
        <p:nvSpPr>
          <p:cNvPr id="19" name="Text 17"/>
          <p:cNvSpPr/>
          <p:nvPr/>
        </p:nvSpPr>
        <p:spPr>
          <a:xfrm>
            <a:off x="777240" y="5303520"/>
            <a:ext cx="10698480" cy="182880"/>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AS-IS &amp; liability cap:</a:t>
            </a:r>
            <a:endParaRPr lang="en-US" sz="1000" dirty="0"/>
          </a:p>
        </p:txBody>
      </p:sp>
      <p:sp>
        <p:nvSpPr>
          <p:cNvPr id="20" name="Text 18"/>
          <p:cNvSpPr/>
          <p:nvPr/>
        </p:nvSpPr>
        <p:spPr>
          <a:xfrm>
            <a:off x="777240" y="5504688"/>
            <a:ext cx="10698480" cy="502920"/>
          </a:xfrm>
          <a:prstGeom prst="rect">
            <a:avLst/>
          </a:prstGeom>
          <a:noFill/>
          <a:ln/>
        </p:spPr>
        <p:txBody>
          <a:bodyPr wrap="square" rtlCol="0" anchor="ctr"/>
          <a:lstStyle/>
          <a:p>
            <a:pPr marL="0" indent="0">
              <a:lnSpc>
                <a:spcPct val="120000"/>
              </a:lnSpc>
              <a:buNone/>
            </a:pPr>
            <a:r>
              <a:rPr lang="en-US" sz="1000" dirty="0">
                <a:solidFill>
                  <a:srgbClr val="475467"/>
                </a:solidFill>
                <a:latin typeface="Inter" pitchFamily="34" charset="0"/>
                <a:ea typeface="Inter" pitchFamily="34" charset="-122"/>
                <a:cs typeface="Inter" pitchFamily="34" charset="-120"/>
              </a:rPr>
              <a:t>Reports are provided "AS IS" without warranties of any kind. Total aggregate liability shall not exceed the amount paid for the specific audit/report.</a:t>
            </a:r>
            <a:endParaRPr lang="en-US" sz="1000" dirty="0"/>
          </a:p>
        </p:txBody>
      </p:sp>
      <p:sp>
        <p:nvSpPr>
          <p:cNvPr id="21" name="Text 19"/>
          <p:cNvSpPr/>
          <p:nvPr/>
        </p:nvSpPr>
        <p:spPr>
          <a:xfrm>
            <a:off x="777240" y="6172200"/>
            <a:ext cx="10698480" cy="182880"/>
          </a:xfrm>
          <a:prstGeom prst="rect">
            <a:avLst/>
          </a:prstGeom>
          <a:noFill/>
          <a:ln/>
        </p:spPr>
        <p:txBody>
          <a:bodyPr wrap="square" rtlCol="0" anchor="ctr"/>
          <a:lstStyle/>
          <a:p>
            <a:pPr marL="0" indent="0">
              <a:buNone/>
            </a:pPr>
            <a:r>
              <a:rPr lang="en-US" sz="900" i="1" dirty="0">
                <a:solidFill>
                  <a:srgbClr val="667085"/>
                </a:solidFill>
                <a:latin typeface="Inter" pitchFamily="34" charset="0"/>
                <a:ea typeface="Inter" pitchFamily="34" charset="-122"/>
                <a:cs typeface="Inter" pitchFamily="34" charset="-120"/>
              </a:rPr>
              <a:t>Full terms are governed by the Terms of Service and Privacy Policy </a:t>
            </a:r>
            <a:r>
              <a:rPr lang="en-US" sz="900" i="1">
                <a:solidFill>
                  <a:srgbClr val="667085"/>
                </a:solidFill>
                <a:latin typeface="Inter" pitchFamily="34" charset="0"/>
                <a:ea typeface="Inter" pitchFamily="34" charset="-122"/>
                <a:cs typeface="Inter" pitchFamily="34" charset="-120"/>
              </a:rPr>
              <a:t>at https://brandguard.moorli</a:t>
            </a:r>
            <a:r>
              <a:rPr lang="en-US" sz="900" i="1" dirty="0">
                <a:solidFill>
                  <a:srgbClr val="667085"/>
                </a:solidFill>
                <a:latin typeface="Inter" pitchFamily="34" charset="0"/>
                <a:ea typeface="Inter" pitchFamily="34" charset="-122"/>
                <a:cs typeface="Inter" pitchFamily="34" charset="-120"/>
              </a:rPr>
              <a:t>.io.</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Your Exposure at a Glance</a:t>
            </a:r>
            <a:endParaRPr lang="en-US" sz="2600" dirty="0"/>
          </a:p>
        </p:txBody>
      </p:sp>
      <p:sp>
        <p:nvSpPr>
          <p:cNvPr id="8" name="Shape 6"/>
          <p:cNvSpPr/>
          <p:nvPr/>
        </p:nvSpPr>
        <p:spPr>
          <a:xfrm>
            <a:off x="548640" y="1188720"/>
            <a:ext cx="2697480" cy="960120"/>
          </a:xfrm>
          <a:prstGeom prst="roundRect">
            <a:avLst/>
          </a:prstGeom>
          <a:solidFill>
            <a:srgbClr val="FFFFFF"/>
          </a:solidFill>
          <a:ln w="12700">
            <a:solidFill>
              <a:srgbClr val="E4E7EC"/>
            </a:solidFill>
            <a:prstDash val="solid"/>
          </a:ln>
        </p:spPr>
      </p:sp>
      <p:sp>
        <p:nvSpPr>
          <p:cNvPr id="9" name="Text 7"/>
          <p:cNvSpPr/>
          <p:nvPr/>
        </p:nvSpPr>
        <p:spPr>
          <a:xfrm>
            <a:off x="731520" y="1325880"/>
            <a:ext cx="2331720" cy="228600"/>
          </a:xfrm>
          <a:prstGeom prst="rect">
            <a:avLst/>
          </a:prstGeom>
          <a:noFill/>
          <a:ln/>
        </p:spPr>
        <p:txBody>
          <a:bodyPr wrap="square" rtlCol="0" anchor="ctr"/>
          <a:lstStyle/>
          <a:p>
            <a:pPr marL="0" indent="0">
              <a:buNone/>
            </a:pPr>
            <a:r>
              <a:rPr lang="en-US" sz="1000" b="1" dirty="0">
                <a:solidFill>
                  <a:srgbClr val="667085"/>
                </a:solidFill>
                <a:latin typeface="Inter" pitchFamily="34" charset="0"/>
                <a:ea typeface="Inter" pitchFamily="34" charset="-122"/>
                <a:cs typeface="Inter" pitchFamily="34" charset="-120"/>
              </a:rPr>
              <a:t>Posture Score</a:t>
            </a:r>
            <a:endParaRPr lang="en-US" sz="1000" dirty="0"/>
          </a:p>
        </p:txBody>
      </p:sp>
      <p:sp>
        <p:nvSpPr>
          <p:cNvPr id="10" name="Text 8"/>
          <p:cNvSpPr/>
          <p:nvPr/>
        </p:nvSpPr>
        <p:spPr>
          <a:xfrm>
            <a:off x="731520" y="1572768"/>
            <a:ext cx="2331720" cy="502920"/>
          </a:xfrm>
          <a:prstGeom prst="rect">
            <a:avLst/>
          </a:prstGeom>
          <a:noFill/>
          <a:ln/>
        </p:spPr>
        <p:txBody>
          <a:bodyPr wrap="square" rtlCol="0" anchor="ctr"/>
          <a:lstStyle/>
          <a:p>
            <a:pPr marL="0" indent="0">
              <a:buNone/>
            </a:pPr>
            <a:r>
              <a:rPr lang="en-US" sz="2800" b="1" dirty="0">
                <a:solidFill>
                  <a:srgbClr val="F59E0B"/>
                </a:solidFill>
                <a:latin typeface="Manrope" pitchFamily="34" charset="0"/>
                <a:ea typeface="Manrope" pitchFamily="34" charset="-122"/>
                <a:cs typeface="Manrope" pitchFamily="34" charset="-120"/>
              </a:rPr>
              <a:t>78</a:t>
            </a:r>
            <a:endParaRPr lang="en-US" sz="2800" dirty="0"/>
          </a:p>
        </p:txBody>
      </p:sp>
      <p:sp>
        <p:nvSpPr>
          <p:cNvPr id="11" name="Shape 9"/>
          <p:cNvSpPr/>
          <p:nvPr/>
        </p:nvSpPr>
        <p:spPr>
          <a:xfrm>
            <a:off x="3429000" y="1188720"/>
            <a:ext cx="2697480" cy="960120"/>
          </a:xfrm>
          <a:prstGeom prst="roundRect">
            <a:avLst/>
          </a:prstGeom>
          <a:solidFill>
            <a:srgbClr val="FFFFFF"/>
          </a:solidFill>
          <a:ln w="12700">
            <a:solidFill>
              <a:srgbClr val="E4E7EC"/>
            </a:solidFill>
            <a:prstDash val="solid"/>
          </a:ln>
        </p:spPr>
      </p:sp>
      <p:sp>
        <p:nvSpPr>
          <p:cNvPr id="12" name="Text 10"/>
          <p:cNvSpPr/>
          <p:nvPr/>
        </p:nvSpPr>
        <p:spPr>
          <a:xfrm>
            <a:off x="3611880" y="1325880"/>
            <a:ext cx="2331720" cy="228600"/>
          </a:xfrm>
          <a:prstGeom prst="rect">
            <a:avLst/>
          </a:prstGeom>
          <a:noFill/>
          <a:ln/>
        </p:spPr>
        <p:txBody>
          <a:bodyPr wrap="square" rtlCol="0" anchor="ctr"/>
          <a:lstStyle/>
          <a:p>
            <a:pPr marL="0" indent="0">
              <a:buNone/>
            </a:pPr>
            <a:r>
              <a:rPr lang="en-US" sz="1000" b="1" dirty="0">
                <a:solidFill>
                  <a:srgbClr val="667085"/>
                </a:solidFill>
                <a:latin typeface="Inter" pitchFamily="34" charset="0"/>
                <a:ea typeface="Inter" pitchFamily="34" charset="-122"/>
                <a:cs typeface="Inter" pitchFamily="34" charset="-120"/>
              </a:rPr>
              <a:t>Active Threat Signals</a:t>
            </a:r>
            <a:endParaRPr lang="en-US" sz="1000" dirty="0"/>
          </a:p>
        </p:txBody>
      </p:sp>
      <p:sp>
        <p:nvSpPr>
          <p:cNvPr id="13" name="Text 11"/>
          <p:cNvSpPr/>
          <p:nvPr/>
        </p:nvSpPr>
        <p:spPr>
          <a:xfrm>
            <a:off x="3611880" y="1572768"/>
            <a:ext cx="2331720" cy="502920"/>
          </a:xfrm>
          <a:prstGeom prst="rect">
            <a:avLst/>
          </a:prstGeom>
          <a:noFill/>
          <a:ln/>
        </p:spPr>
        <p:txBody>
          <a:bodyPr wrap="square" rtlCol="0" anchor="ctr"/>
          <a:lstStyle/>
          <a:p>
            <a:pPr marL="0" indent="0">
              <a:buNone/>
            </a:pPr>
            <a:r>
              <a:rPr lang="en-US" sz="2800" b="1" dirty="0">
                <a:solidFill>
                  <a:srgbClr val="B42318"/>
                </a:solidFill>
                <a:latin typeface="Manrope" pitchFamily="34" charset="0"/>
                <a:ea typeface="Manrope" pitchFamily="34" charset="-122"/>
                <a:cs typeface="Manrope" pitchFamily="34" charset="-120"/>
              </a:rPr>
              <a:t>21</a:t>
            </a:r>
            <a:endParaRPr lang="en-US" sz="2800" dirty="0"/>
          </a:p>
        </p:txBody>
      </p:sp>
      <p:sp>
        <p:nvSpPr>
          <p:cNvPr id="14" name="Shape 12"/>
          <p:cNvSpPr/>
          <p:nvPr/>
        </p:nvSpPr>
        <p:spPr>
          <a:xfrm>
            <a:off x="6309360" y="1188720"/>
            <a:ext cx="2697480" cy="960120"/>
          </a:xfrm>
          <a:prstGeom prst="roundRect">
            <a:avLst/>
          </a:prstGeom>
          <a:solidFill>
            <a:srgbClr val="FFFFFF"/>
          </a:solidFill>
          <a:ln w="12700">
            <a:solidFill>
              <a:srgbClr val="E4E7EC"/>
            </a:solidFill>
            <a:prstDash val="solid"/>
          </a:ln>
        </p:spPr>
      </p:sp>
      <p:sp>
        <p:nvSpPr>
          <p:cNvPr id="15" name="Text 13"/>
          <p:cNvSpPr/>
          <p:nvPr/>
        </p:nvSpPr>
        <p:spPr>
          <a:xfrm>
            <a:off x="6492240" y="1325880"/>
            <a:ext cx="2331720" cy="228600"/>
          </a:xfrm>
          <a:prstGeom prst="rect">
            <a:avLst/>
          </a:prstGeom>
          <a:noFill/>
          <a:ln/>
        </p:spPr>
        <p:txBody>
          <a:bodyPr wrap="square" rtlCol="0" anchor="ctr"/>
          <a:lstStyle/>
          <a:p>
            <a:pPr marL="0" indent="0">
              <a:buNone/>
            </a:pPr>
            <a:r>
              <a:rPr lang="en-US" sz="1000" b="1" dirty="0">
                <a:solidFill>
                  <a:srgbClr val="667085"/>
                </a:solidFill>
                <a:latin typeface="Inter" pitchFamily="34" charset="0"/>
                <a:ea typeface="Inter" pitchFamily="34" charset="-122"/>
                <a:cs typeface="Inter" pitchFamily="34" charset="-120"/>
              </a:rPr>
              <a:t>Registered</a:t>
            </a:r>
            <a:endParaRPr lang="en-US" sz="1000" dirty="0"/>
          </a:p>
        </p:txBody>
      </p:sp>
      <p:sp>
        <p:nvSpPr>
          <p:cNvPr id="16" name="Text 14"/>
          <p:cNvSpPr/>
          <p:nvPr/>
        </p:nvSpPr>
        <p:spPr>
          <a:xfrm>
            <a:off x="6492240" y="1572768"/>
            <a:ext cx="2331720" cy="502920"/>
          </a:xfrm>
          <a:prstGeom prst="rect">
            <a:avLst/>
          </a:prstGeom>
          <a:noFill/>
          <a:ln/>
        </p:spPr>
        <p:txBody>
          <a:bodyPr wrap="square" rtlCol="0" anchor="ctr"/>
          <a:lstStyle/>
          <a:p>
            <a:pPr marL="0" indent="0">
              <a:buNone/>
            </a:pPr>
            <a:r>
              <a:rPr lang="en-US" sz="2800" b="1" dirty="0">
                <a:solidFill>
                  <a:srgbClr val="0A111F"/>
                </a:solidFill>
                <a:latin typeface="Manrope" pitchFamily="34" charset="0"/>
                <a:ea typeface="Manrope" pitchFamily="34" charset="-122"/>
                <a:cs typeface="Manrope" pitchFamily="34" charset="-120"/>
              </a:rPr>
              <a:t>31</a:t>
            </a:r>
            <a:endParaRPr lang="en-US" sz="2800" dirty="0"/>
          </a:p>
        </p:txBody>
      </p:sp>
      <p:sp>
        <p:nvSpPr>
          <p:cNvPr id="17" name="Shape 15"/>
          <p:cNvSpPr/>
          <p:nvPr/>
        </p:nvSpPr>
        <p:spPr>
          <a:xfrm>
            <a:off x="9189720" y="1188720"/>
            <a:ext cx="2514600" cy="960120"/>
          </a:xfrm>
          <a:prstGeom prst="roundRect">
            <a:avLst/>
          </a:prstGeom>
          <a:solidFill>
            <a:srgbClr val="FFFFFF"/>
          </a:solidFill>
          <a:ln w="12700">
            <a:solidFill>
              <a:srgbClr val="E4E7EC"/>
            </a:solidFill>
            <a:prstDash val="solid"/>
          </a:ln>
        </p:spPr>
      </p:sp>
      <p:sp>
        <p:nvSpPr>
          <p:cNvPr id="18" name="Text 16"/>
          <p:cNvSpPr/>
          <p:nvPr/>
        </p:nvSpPr>
        <p:spPr>
          <a:xfrm>
            <a:off x="9372600" y="1325880"/>
            <a:ext cx="2148840" cy="228600"/>
          </a:xfrm>
          <a:prstGeom prst="rect">
            <a:avLst/>
          </a:prstGeom>
          <a:noFill/>
          <a:ln/>
        </p:spPr>
        <p:txBody>
          <a:bodyPr wrap="square" rtlCol="0" anchor="ctr"/>
          <a:lstStyle/>
          <a:p>
            <a:pPr marL="0" indent="0">
              <a:buNone/>
            </a:pPr>
            <a:r>
              <a:rPr lang="en-US" sz="1000" b="1" dirty="0">
                <a:solidFill>
                  <a:srgbClr val="667085"/>
                </a:solidFill>
                <a:latin typeface="Inter" pitchFamily="34" charset="0"/>
                <a:ea typeface="Inter" pitchFamily="34" charset="-122"/>
                <a:cs typeface="Inter" pitchFamily="34" charset="-120"/>
              </a:rPr>
              <a:t>Lookalike Candidates</a:t>
            </a:r>
            <a:endParaRPr lang="en-US" sz="1000" dirty="0"/>
          </a:p>
        </p:txBody>
      </p:sp>
      <p:sp>
        <p:nvSpPr>
          <p:cNvPr id="19" name="Text 17"/>
          <p:cNvSpPr/>
          <p:nvPr/>
        </p:nvSpPr>
        <p:spPr>
          <a:xfrm>
            <a:off x="9372600" y="1572768"/>
            <a:ext cx="2148840" cy="502920"/>
          </a:xfrm>
          <a:prstGeom prst="rect">
            <a:avLst/>
          </a:prstGeom>
          <a:noFill/>
          <a:ln/>
        </p:spPr>
        <p:txBody>
          <a:bodyPr wrap="square" rtlCol="0" anchor="ctr"/>
          <a:lstStyle/>
          <a:p>
            <a:pPr marL="0" indent="0">
              <a:buNone/>
            </a:pPr>
            <a:r>
              <a:rPr lang="en-US" sz="2800" b="1" dirty="0">
                <a:solidFill>
                  <a:srgbClr val="0A111F"/>
                </a:solidFill>
                <a:latin typeface="Manrope" pitchFamily="34" charset="0"/>
                <a:ea typeface="Manrope" pitchFamily="34" charset="-122"/>
                <a:cs typeface="Manrope" pitchFamily="34" charset="-120"/>
              </a:rPr>
              <a:t>100</a:t>
            </a:r>
            <a:endParaRPr lang="en-US" sz="2800" dirty="0"/>
          </a:p>
        </p:txBody>
      </p:sp>
      <p:sp>
        <p:nvSpPr>
          <p:cNvPr id="20" name="Text 18"/>
          <p:cNvSpPr/>
          <p:nvPr/>
        </p:nvSpPr>
        <p:spPr>
          <a:xfrm>
            <a:off x="548640" y="2377440"/>
            <a:ext cx="11155680" cy="228600"/>
          </a:xfrm>
          <a:prstGeom prst="rect">
            <a:avLst/>
          </a:prstGeom>
          <a:noFill/>
          <a:ln/>
        </p:spPr>
        <p:txBody>
          <a:bodyPr wrap="square" rtlCol="0" anchor="ctr"/>
          <a:lstStyle/>
          <a:p>
            <a:pPr marL="0" indent="0">
              <a:buNone/>
            </a:pPr>
            <a:r>
              <a:rPr lang="en-US" sz="1000" b="1" dirty="0">
                <a:solidFill>
                  <a:srgbClr val="667085"/>
                </a:solidFill>
                <a:latin typeface="Inter" pitchFamily="34" charset="0"/>
                <a:ea typeface="Inter" pitchFamily="34" charset="-122"/>
                <a:cs typeface="Inter" pitchFamily="34" charset="-120"/>
              </a:rPr>
              <a:t>Classification Distribution</a:t>
            </a:r>
            <a:endParaRPr lang="en-US" sz="1000" dirty="0"/>
          </a:p>
        </p:txBody>
      </p:sp>
      <p:sp>
        <p:nvSpPr>
          <p:cNvPr id="21" name="Shape 19"/>
          <p:cNvSpPr/>
          <p:nvPr/>
        </p:nvSpPr>
        <p:spPr>
          <a:xfrm>
            <a:off x="548640" y="2651760"/>
            <a:ext cx="7697419" cy="182880"/>
          </a:xfrm>
          <a:prstGeom prst="rect">
            <a:avLst/>
          </a:prstGeom>
          <a:solidFill>
            <a:srgbClr val="22C55E"/>
          </a:solidFill>
          <a:ln w="12700">
            <a:solidFill>
              <a:srgbClr val="22C55E"/>
            </a:solidFill>
            <a:prstDash val="solid"/>
          </a:ln>
        </p:spPr>
      </p:sp>
      <p:sp>
        <p:nvSpPr>
          <p:cNvPr id="22" name="Shape 20"/>
          <p:cNvSpPr/>
          <p:nvPr/>
        </p:nvSpPr>
        <p:spPr>
          <a:xfrm>
            <a:off x="8246059" y="2651760"/>
            <a:ext cx="2342693" cy="182880"/>
          </a:xfrm>
          <a:prstGeom prst="rect">
            <a:avLst/>
          </a:prstGeom>
          <a:solidFill>
            <a:srgbClr val="EF4444"/>
          </a:solidFill>
          <a:ln w="12700">
            <a:solidFill>
              <a:srgbClr val="EF4444"/>
            </a:solidFill>
            <a:prstDash val="solid"/>
          </a:ln>
        </p:spPr>
      </p:sp>
      <p:sp>
        <p:nvSpPr>
          <p:cNvPr id="23" name="Shape 21"/>
          <p:cNvSpPr/>
          <p:nvPr/>
        </p:nvSpPr>
        <p:spPr>
          <a:xfrm>
            <a:off x="10588752" y="2651760"/>
            <a:ext cx="780898" cy="182880"/>
          </a:xfrm>
          <a:prstGeom prst="rect">
            <a:avLst/>
          </a:prstGeom>
          <a:solidFill>
            <a:srgbClr val="F59E0B"/>
          </a:solidFill>
          <a:ln w="12700">
            <a:solidFill>
              <a:srgbClr val="F59E0B"/>
            </a:solidFill>
            <a:prstDash val="solid"/>
          </a:ln>
        </p:spPr>
      </p:sp>
      <p:sp>
        <p:nvSpPr>
          <p:cNvPr id="24" name="Shape 22"/>
          <p:cNvSpPr/>
          <p:nvPr/>
        </p:nvSpPr>
        <p:spPr>
          <a:xfrm>
            <a:off x="11369650" y="2651760"/>
            <a:ext cx="334670" cy="182880"/>
          </a:xfrm>
          <a:prstGeom prst="rect">
            <a:avLst/>
          </a:prstGeom>
          <a:solidFill>
            <a:srgbClr val="F59E0B"/>
          </a:solidFill>
          <a:ln w="12700">
            <a:solidFill>
              <a:srgbClr val="F59E0B"/>
            </a:solidFill>
            <a:prstDash val="solid"/>
          </a:ln>
        </p:spPr>
      </p:sp>
      <p:sp>
        <p:nvSpPr>
          <p:cNvPr id="25" name="Shape 23"/>
          <p:cNvSpPr/>
          <p:nvPr/>
        </p:nvSpPr>
        <p:spPr>
          <a:xfrm>
            <a:off x="548640" y="2944368"/>
            <a:ext cx="137160" cy="137160"/>
          </a:xfrm>
          <a:prstGeom prst="rect">
            <a:avLst/>
          </a:prstGeom>
          <a:solidFill>
            <a:srgbClr val="22C55E"/>
          </a:solidFill>
          <a:ln w="12700">
            <a:solidFill>
              <a:srgbClr val="22C55E"/>
            </a:solidFill>
            <a:prstDash val="solid"/>
          </a:ln>
        </p:spPr>
      </p:sp>
      <p:sp>
        <p:nvSpPr>
          <p:cNvPr id="26" name="Text 24"/>
          <p:cNvSpPr/>
          <p:nvPr/>
        </p:nvSpPr>
        <p:spPr>
          <a:xfrm>
            <a:off x="731520" y="2907792"/>
            <a:ext cx="2286000" cy="201168"/>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AVAILABLE 69 (69%)</a:t>
            </a:r>
            <a:endParaRPr lang="en-US" sz="900" dirty="0"/>
          </a:p>
        </p:txBody>
      </p:sp>
      <p:sp>
        <p:nvSpPr>
          <p:cNvPr id="27" name="Shape 25"/>
          <p:cNvSpPr/>
          <p:nvPr/>
        </p:nvSpPr>
        <p:spPr>
          <a:xfrm>
            <a:off x="2926080" y="2944368"/>
            <a:ext cx="137160" cy="137160"/>
          </a:xfrm>
          <a:prstGeom prst="rect">
            <a:avLst/>
          </a:prstGeom>
          <a:solidFill>
            <a:srgbClr val="EF4444"/>
          </a:solidFill>
          <a:ln w="12700">
            <a:solidFill>
              <a:srgbClr val="EF4444"/>
            </a:solidFill>
            <a:prstDash val="solid"/>
          </a:ln>
        </p:spPr>
      </p:sp>
      <p:sp>
        <p:nvSpPr>
          <p:cNvPr id="28" name="Text 26"/>
          <p:cNvSpPr/>
          <p:nvPr/>
        </p:nvSpPr>
        <p:spPr>
          <a:xfrm>
            <a:off x="3108960" y="2907792"/>
            <a:ext cx="2286000" cy="201168"/>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ACTIVE_THREAT 21 (21%)</a:t>
            </a:r>
            <a:endParaRPr lang="en-US" sz="900" dirty="0"/>
          </a:p>
        </p:txBody>
      </p:sp>
      <p:sp>
        <p:nvSpPr>
          <p:cNvPr id="29" name="Shape 27"/>
          <p:cNvSpPr/>
          <p:nvPr/>
        </p:nvSpPr>
        <p:spPr>
          <a:xfrm>
            <a:off x="5303520" y="2944368"/>
            <a:ext cx="137160" cy="137160"/>
          </a:xfrm>
          <a:prstGeom prst="rect">
            <a:avLst/>
          </a:prstGeom>
          <a:solidFill>
            <a:srgbClr val="F59E0B"/>
          </a:solidFill>
          <a:ln w="12700">
            <a:solidFill>
              <a:srgbClr val="F59E0B"/>
            </a:solidFill>
            <a:prstDash val="solid"/>
          </a:ln>
        </p:spPr>
      </p:sp>
      <p:sp>
        <p:nvSpPr>
          <p:cNvPr id="30" name="Text 28"/>
          <p:cNvSpPr/>
          <p:nvPr/>
        </p:nvSpPr>
        <p:spPr>
          <a:xfrm>
            <a:off x="5486400" y="2907792"/>
            <a:ext cx="2286000" cy="201168"/>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INACTIVE 7 (7%)</a:t>
            </a:r>
            <a:endParaRPr lang="en-US" sz="900" dirty="0"/>
          </a:p>
        </p:txBody>
      </p:sp>
      <p:sp>
        <p:nvSpPr>
          <p:cNvPr id="31" name="Shape 29"/>
          <p:cNvSpPr/>
          <p:nvPr/>
        </p:nvSpPr>
        <p:spPr>
          <a:xfrm>
            <a:off x="7680960" y="2944368"/>
            <a:ext cx="137160" cy="137160"/>
          </a:xfrm>
          <a:prstGeom prst="rect">
            <a:avLst/>
          </a:prstGeom>
          <a:solidFill>
            <a:srgbClr val="F59E0B"/>
          </a:solidFill>
          <a:ln w="12700">
            <a:solidFill>
              <a:srgbClr val="F59E0B"/>
            </a:solidFill>
            <a:prstDash val="solid"/>
          </a:ln>
        </p:spPr>
      </p:sp>
      <p:sp>
        <p:nvSpPr>
          <p:cNvPr id="32" name="Text 30"/>
          <p:cNvSpPr/>
          <p:nvPr/>
        </p:nvSpPr>
        <p:spPr>
          <a:xfrm>
            <a:off x="7863840" y="2907792"/>
            <a:ext cx="2286000" cy="201168"/>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PARKED 3 (3%)</a:t>
            </a:r>
            <a:endParaRPr lang="en-US" sz="900" dirty="0"/>
          </a:p>
        </p:txBody>
      </p:sp>
      <p:sp>
        <p:nvSpPr>
          <p:cNvPr id="33" name="Text 31"/>
          <p:cNvSpPr/>
          <p:nvPr/>
        </p:nvSpPr>
        <p:spPr>
          <a:xfrm>
            <a:off x="548640" y="3063240"/>
            <a:ext cx="5760720" cy="274320"/>
          </a:xfrm>
          <a:prstGeom prst="rect">
            <a:avLst/>
          </a:prstGeom>
          <a:noFill/>
          <a:ln/>
        </p:spPr>
        <p:txBody>
          <a:bodyPr wrap="square" rtlCol="0" anchor="ctr"/>
          <a:lstStyle/>
          <a:p>
            <a:pPr marL="0" indent="0">
              <a:buNone/>
            </a:pPr>
            <a:r>
              <a:rPr lang="en-US" sz="1100" b="1" dirty="0">
                <a:solidFill>
                  <a:srgbClr val="667085"/>
                </a:solidFill>
                <a:latin typeface="Inter" pitchFamily="34" charset="0"/>
                <a:ea typeface="Inter" pitchFamily="34" charset="-122"/>
                <a:cs typeface="Inter" pitchFamily="34" charset="-120"/>
              </a:rPr>
              <a:t>Key Findings</a:t>
            </a:r>
            <a:endParaRPr lang="en-US" sz="1100" dirty="0"/>
          </a:p>
        </p:txBody>
      </p:sp>
      <p:sp>
        <p:nvSpPr>
          <p:cNvPr id="34" name="Text 32"/>
          <p:cNvSpPr/>
          <p:nvPr/>
        </p:nvSpPr>
        <p:spPr>
          <a:xfrm>
            <a:off x="594360" y="3383280"/>
            <a:ext cx="228600" cy="228600"/>
          </a:xfrm>
          <a:prstGeom prst="rect">
            <a:avLst/>
          </a:prstGeom>
          <a:noFill/>
          <a:ln/>
        </p:spPr>
        <p:txBody>
          <a:bodyPr wrap="square" rtlCol="0" anchor="ctr"/>
          <a:lstStyle/>
          <a:p>
            <a:pPr marL="0" indent="0">
              <a:buNone/>
            </a:pPr>
            <a:r>
              <a:rPr lang="en-US" sz="1100" b="1" dirty="0">
                <a:solidFill>
                  <a:srgbClr val="B42318"/>
                </a:solidFill>
                <a:latin typeface="Inter" pitchFamily="34" charset="0"/>
                <a:ea typeface="Inter" pitchFamily="34" charset="-122"/>
                <a:cs typeface="Inter" pitchFamily="34" charset="-120"/>
              </a:rPr>
              <a:t>!</a:t>
            </a:r>
            <a:endParaRPr lang="en-US" sz="1100" dirty="0"/>
          </a:p>
        </p:txBody>
      </p:sp>
      <p:sp>
        <p:nvSpPr>
          <p:cNvPr id="35" name="Text 33"/>
          <p:cNvSpPr/>
          <p:nvPr/>
        </p:nvSpPr>
        <p:spPr>
          <a:xfrm>
            <a:off x="841248" y="3383280"/>
            <a:ext cx="5394960" cy="411480"/>
          </a:xfrm>
          <a:prstGeom prst="rect">
            <a:avLst/>
          </a:prstGeom>
          <a:noFill/>
          <a:ln/>
        </p:spPr>
        <p:txBody>
          <a:bodyPr wrap="square" rtlCol="0" anchor="ctr"/>
          <a:lstStyle/>
          <a:p>
            <a:pPr marL="0" indent="0">
              <a:buNone/>
            </a:pPr>
            <a:r>
              <a:rPr lang="en-US" sz="1000" dirty="0">
                <a:solidFill>
                  <a:srgbClr val="344054"/>
                </a:solidFill>
                <a:latin typeface="Inter" pitchFamily="34" charset="0"/>
                <a:ea typeface="Inter" pitchFamily="34" charset="-122"/>
                <a:cs typeface="Inter" pitchFamily="34" charset="-120"/>
              </a:rPr>
              <a:t>21 candidates showed active threat signals (live content or mail infrastructure).</a:t>
            </a:r>
            <a:endParaRPr lang="en-US" sz="1000" dirty="0"/>
          </a:p>
        </p:txBody>
      </p:sp>
      <p:sp>
        <p:nvSpPr>
          <p:cNvPr id="36" name="Text 34"/>
          <p:cNvSpPr/>
          <p:nvPr/>
        </p:nvSpPr>
        <p:spPr>
          <a:xfrm>
            <a:off x="594360" y="3840480"/>
            <a:ext cx="228600" cy="228600"/>
          </a:xfrm>
          <a:prstGeom prst="rect">
            <a:avLst/>
          </a:prstGeom>
          <a:noFill/>
          <a:ln/>
        </p:spPr>
        <p:txBody>
          <a:bodyPr wrap="square" rtlCol="0" anchor="ctr"/>
          <a:lstStyle/>
          <a:p>
            <a:pPr marL="0" indent="0">
              <a:buNone/>
            </a:pPr>
            <a:r>
              <a:rPr lang="en-US" sz="1100" b="1" dirty="0">
                <a:solidFill>
                  <a:srgbClr val="B42318"/>
                </a:solidFill>
                <a:latin typeface="Inter" pitchFamily="34" charset="0"/>
                <a:ea typeface="Inter" pitchFamily="34" charset="-122"/>
                <a:cs typeface="Inter" pitchFamily="34" charset="-120"/>
              </a:rPr>
              <a:t>!</a:t>
            </a:r>
            <a:endParaRPr lang="en-US" sz="1100" dirty="0"/>
          </a:p>
        </p:txBody>
      </p:sp>
      <p:sp>
        <p:nvSpPr>
          <p:cNvPr id="37" name="Text 35"/>
          <p:cNvSpPr/>
          <p:nvPr/>
        </p:nvSpPr>
        <p:spPr>
          <a:xfrm>
            <a:off x="841248" y="3840480"/>
            <a:ext cx="5394960" cy="411480"/>
          </a:xfrm>
          <a:prstGeom prst="rect">
            <a:avLst/>
          </a:prstGeom>
          <a:noFill/>
          <a:ln/>
        </p:spPr>
        <p:txBody>
          <a:bodyPr wrap="square" rtlCol="0" anchor="ctr"/>
          <a:lstStyle/>
          <a:p>
            <a:pPr marL="0" indent="0">
              <a:buNone/>
            </a:pPr>
            <a:r>
              <a:rPr lang="en-US" sz="1000" dirty="0">
                <a:solidFill>
                  <a:srgbClr val="344054"/>
                </a:solidFill>
                <a:latin typeface="Inter" pitchFamily="34" charset="0"/>
                <a:ea typeface="Inter" pitchFamily="34" charset="-122"/>
                <a:cs typeface="Inter" pitchFamily="34" charset="-120"/>
              </a:rPr>
              <a:t>18 active domains publish MX records (inbound mail infrastructure observed).</a:t>
            </a:r>
            <a:endParaRPr lang="en-US" sz="1000" dirty="0"/>
          </a:p>
        </p:txBody>
      </p:sp>
      <p:sp>
        <p:nvSpPr>
          <p:cNvPr id="38" name="Text 36"/>
          <p:cNvSpPr/>
          <p:nvPr/>
        </p:nvSpPr>
        <p:spPr>
          <a:xfrm>
            <a:off x="594360" y="4297680"/>
            <a:ext cx="228600" cy="228600"/>
          </a:xfrm>
          <a:prstGeom prst="rect">
            <a:avLst/>
          </a:prstGeom>
          <a:noFill/>
          <a:ln/>
        </p:spPr>
        <p:txBody>
          <a:bodyPr wrap="square" rtlCol="0" anchor="ctr"/>
          <a:lstStyle/>
          <a:p>
            <a:pPr marL="0" indent="0">
              <a:buNone/>
            </a:pPr>
            <a:r>
              <a:rPr lang="en-US" sz="1100" b="1" dirty="0">
                <a:solidFill>
                  <a:srgbClr val="B42318"/>
                </a:solidFill>
                <a:latin typeface="Inter" pitchFamily="34" charset="0"/>
                <a:ea typeface="Inter" pitchFamily="34" charset="-122"/>
                <a:cs typeface="Inter" pitchFamily="34" charset="-120"/>
              </a:rPr>
              <a:t>!</a:t>
            </a:r>
            <a:endParaRPr lang="en-US" sz="1100" dirty="0"/>
          </a:p>
        </p:txBody>
      </p:sp>
      <p:sp>
        <p:nvSpPr>
          <p:cNvPr id="39" name="Text 37"/>
          <p:cNvSpPr/>
          <p:nvPr/>
        </p:nvSpPr>
        <p:spPr>
          <a:xfrm>
            <a:off x="841248" y="4297680"/>
            <a:ext cx="5394960" cy="411480"/>
          </a:xfrm>
          <a:prstGeom prst="rect">
            <a:avLst/>
          </a:prstGeom>
          <a:noFill/>
          <a:ln/>
        </p:spPr>
        <p:txBody>
          <a:bodyPr wrap="square" rtlCol="0" anchor="ctr"/>
          <a:lstStyle/>
          <a:p>
            <a:pPr marL="0" indent="0">
              <a:buNone/>
            </a:pPr>
            <a:r>
              <a:rPr lang="en-US" sz="1000" dirty="0">
                <a:solidFill>
                  <a:srgbClr val="344054"/>
                </a:solidFill>
                <a:latin typeface="Inter" pitchFamily="34" charset="0"/>
                <a:ea typeface="Inter" pitchFamily="34" charset="-122"/>
                <a:cs typeface="Inter" pitchFamily="34" charset="-120"/>
              </a:rPr>
              <a:t>1 active domain contains login forms (credential harvesting risk).</a:t>
            </a:r>
            <a:endParaRPr lang="en-US" sz="1000" dirty="0"/>
          </a:p>
        </p:txBody>
      </p:sp>
      <p:sp>
        <p:nvSpPr>
          <p:cNvPr id="40" name="Text 38"/>
          <p:cNvSpPr/>
          <p:nvPr/>
        </p:nvSpPr>
        <p:spPr>
          <a:xfrm>
            <a:off x="594360" y="4754880"/>
            <a:ext cx="228600" cy="228600"/>
          </a:xfrm>
          <a:prstGeom prst="rect">
            <a:avLst/>
          </a:prstGeom>
          <a:noFill/>
          <a:ln/>
        </p:spPr>
        <p:txBody>
          <a:bodyPr wrap="square" rtlCol="0" anchor="ctr"/>
          <a:lstStyle/>
          <a:p>
            <a:pPr marL="0" indent="0">
              <a:buNone/>
            </a:pPr>
            <a:r>
              <a:rPr lang="en-US" sz="1100" b="1" dirty="0">
                <a:solidFill>
                  <a:srgbClr val="B54708"/>
                </a:solidFill>
                <a:latin typeface="Inter" pitchFamily="34" charset="0"/>
                <a:ea typeface="Inter" pitchFamily="34" charset="-122"/>
                <a:cs typeface="Inter" pitchFamily="34" charset="-120"/>
              </a:rPr>
              <a:t>-</a:t>
            </a:r>
            <a:endParaRPr lang="en-US" sz="1100" dirty="0"/>
          </a:p>
        </p:txBody>
      </p:sp>
      <p:sp>
        <p:nvSpPr>
          <p:cNvPr id="41" name="Text 39"/>
          <p:cNvSpPr/>
          <p:nvPr/>
        </p:nvSpPr>
        <p:spPr>
          <a:xfrm>
            <a:off x="841248" y="4754880"/>
            <a:ext cx="5394960" cy="411480"/>
          </a:xfrm>
          <a:prstGeom prst="rect">
            <a:avLst/>
          </a:prstGeom>
          <a:noFill/>
          <a:ln/>
        </p:spPr>
        <p:txBody>
          <a:bodyPr wrap="square" rtlCol="0" anchor="ctr"/>
          <a:lstStyle/>
          <a:p>
            <a:pPr marL="0" indent="0">
              <a:buNone/>
            </a:pPr>
            <a:r>
              <a:rPr lang="en-US" sz="1000" dirty="0">
                <a:solidFill>
                  <a:srgbClr val="344054"/>
                </a:solidFill>
                <a:latin typeface="Inter" pitchFamily="34" charset="0"/>
                <a:ea typeface="Inter" pitchFamily="34" charset="-122"/>
                <a:cs typeface="Inter" pitchFamily="34" charset="-120"/>
              </a:rPr>
              <a:t>3 registered lookalike domains appear recently registered (&lt; 90 days).</a:t>
            </a:r>
            <a:endParaRPr lang="en-US" sz="1000" dirty="0"/>
          </a:p>
        </p:txBody>
      </p:sp>
      <p:sp>
        <p:nvSpPr>
          <p:cNvPr id="42" name="Shape 40"/>
          <p:cNvSpPr/>
          <p:nvPr/>
        </p:nvSpPr>
        <p:spPr>
          <a:xfrm>
            <a:off x="6583680" y="3063240"/>
            <a:ext cx="5074920" cy="3108960"/>
          </a:xfrm>
          <a:prstGeom prst="roundRect">
            <a:avLst/>
          </a:prstGeom>
          <a:solidFill>
            <a:srgbClr val="F9FAFB"/>
          </a:solidFill>
          <a:ln w="12700">
            <a:solidFill>
              <a:srgbClr val="E4E7EC"/>
            </a:solidFill>
            <a:prstDash val="solid"/>
          </a:ln>
        </p:spPr>
      </p:sp>
      <p:sp>
        <p:nvSpPr>
          <p:cNvPr id="43" name="Text 41"/>
          <p:cNvSpPr/>
          <p:nvPr/>
        </p:nvSpPr>
        <p:spPr>
          <a:xfrm>
            <a:off x="6858000" y="3200400"/>
            <a:ext cx="4572000" cy="256032"/>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Priority Actions</a:t>
            </a:r>
            <a:endParaRPr lang="en-US" sz="1400" dirty="0"/>
          </a:p>
        </p:txBody>
      </p:sp>
      <p:sp>
        <p:nvSpPr>
          <p:cNvPr id="44" name="Shape 42"/>
          <p:cNvSpPr/>
          <p:nvPr/>
        </p:nvSpPr>
        <p:spPr>
          <a:xfrm>
            <a:off x="6858000" y="3538728"/>
            <a:ext cx="219456" cy="219456"/>
          </a:xfrm>
          <a:prstGeom prst="ellipse">
            <a:avLst/>
          </a:prstGeom>
          <a:solidFill>
            <a:srgbClr val="0A111F"/>
          </a:solidFill>
          <a:ln w="12700">
            <a:solidFill>
              <a:srgbClr val="0A111F"/>
            </a:solidFill>
            <a:prstDash val="solid"/>
          </a:ln>
        </p:spPr>
      </p:sp>
      <p:sp>
        <p:nvSpPr>
          <p:cNvPr id="45" name="Text 43"/>
          <p:cNvSpPr/>
          <p:nvPr/>
        </p:nvSpPr>
        <p:spPr>
          <a:xfrm>
            <a:off x="6858000" y="3538728"/>
            <a:ext cx="219456" cy="219456"/>
          </a:xfrm>
          <a:prstGeom prst="rect">
            <a:avLst/>
          </a:prstGeom>
          <a:noFill/>
          <a:ln/>
        </p:spPr>
        <p:txBody>
          <a:bodyPr wrap="square" rtlCol="0" anchor="ctr"/>
          <a:lstStyle/>
          <a:p>
            <a:pPr marL="0" indent="0" algn="ctr">
              <a:buNone/>
            </a:pPr>
            <a:r>
              <a:rPr lang="en-US" sz="900" b="1" dirty="0">
                <a:solidFill>
                  <a:srgbClr val="FFFFFF"/>
                </a:solidFill>
                <a:latin typeface="Inter" pitchFamily="34" charset="0"/>
                <a:ea typeface="Inter" pitchFamily="34" charset="-122"/>
                <a:cs typeface="Inter" pitchFamily="34" charset="-120"/>
              </a:rPr>
              <a:t>1</a:t>
            </a:r>
            <a:endParaRPr lang="en-US" sz="900" dirty="0"/>
          </a:p>
        </p:txBody>
      </p:sp>
      <p:sp>
        <p:nvSpPr>
          <p:cNvPr id="46" name="Text 44"/>
          <p:cNvSpPr/>
          <p:nvPr/>
        </p:nvSpPr>
        <p:spPr>
          <a:xfrm>
            <a:off x="7150608" y="3502152"/>
            <a:ext cx="429768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Contain</a:t>
            </a:r>
            <a:endParaRPr lang="en-US" sz="1000" dirty="0"/>
          </a:p>
        </p:txBody>
      </p:sp>
      <p:sp>
        <p:nvSpPr>
          <p:cNvPr id="47" name="Text 45"/>
          <p:cNvSpPr/>
          <p:nvPr/>
        </p:nvSpPr>
        <p:spPr>
          <a:xfrm>
            <a:off x="7150608" y="3703320"/>
            <a:ext cx="4297680" cy="438912"/>
          </a:xfrm>
          <a:prstGeom prst="rect">
            <a:avLst/>
          </a:prstGeom>
          <a:noFill/>
          <a:ln/>
        </p:spPr>
        <p:txBody>
          <a:bodyPr wrap="square" rtlCol="0" anchor="ctr"/>
          <a:lstStyle/>
          <a:p>
            <a:pPr marL="0" indent="0">
              <a:buNone/>
            </a:pPr>
            <a:r>
              <a:rPr lang="en-US" sz="900" dirty="0">
                <a:solidFill>
                  <a:srgbClr val="475467"/>
                </a:solidFill>
                <a:latin typeface="Inter" pitchFamily="34" charset="0"/>
                <a:ea typeface="Inter" pitchFamily="34" charset="-122"/>
                <a:cs typeface="Inter" pitchFamily="34" charset="-120"/>
              </a:rPr>
              <a:t>Block active lookalike domains at email/web gateways, and alert finance/HR/executive assistants about impersonation pat...</a:t>
            </a:r>
            <a:endParaRPr lang="en-US" sz="900" dirty="0"/>
          </a:p>
        </p:txBody>
      </p:sp>
      <p:sp>
        <p:nvSpPr>
          <p:cNvPr id="48" name="Shape 46"/>
          <p:cNvSpPr/>
          <p:nvPr/>
        </p:nvSpPr>
        <p:spPr>
          <a:xfrm>
            <a:off x="6858000" y="4224528"/>
            <a:ext cx="219456" cy="219456"/>
          </a:xfrm>
          <a:prstGeom prst="ellipse">
            <a:avLst/>
          </a:prstGeom>
          <a:solidFill>
            <a:srgbClr val="0A111F"/>
          </a:solidFill>
          <a:ln w="12700">
            <a:solidFill>
              <a:srgbClr val="0A111F"/>
            </a:solidFill>
            <a:prstDash val="solid"/>
          </a:ln>
        </p:spPr>
      </p:sp>
      <p:sp>
        <p:nvSpPr>
          <p:cNvPr id="49" name="Text 47"/>
          <p:cNvSpPr/>
          <p:nvPr/>
        </p:nvSpPr>
        <p:spPr>
          <a:xfrm>
            <a:off x="6858000" y="4224528"/>
            <a:ext cx="219456" cy="219456"/>
          </a:xfrm>
          <a:prstGeom prst="rect">
            <a:avLst/>
          </a:prstGeom>
          <a:noFill/>
          <a:ln/>
        </p:spPr>
        <p:txBody>
          <a:bodyPr wrap="square" rtlCol="0" anchor="ctr"/>
          <a:lstStyle/>
          <a:p>
            <a:pPr marL="0" indent="0" algn="ctr">
              <a:buNone/>
            </a:pPr>
            <a:r>
              <a:rPr lang="en-US" sz="900" b="1" dirty="0">
                <a:solidFill>
                  <a:srgbClr val="FFFFFF"/>
                </a:solidFill>
                <a:latin typeface="Inter" pitchFamily="34" charset="0"/>
                <a:ea typeface="Inter" pitchFamily="34" charset="-122"/>
                <a:cs typeface="Inter" pitchFamily="34" charset="-120"/>
              </a:rPr>
              <a:t>2</a:t>
            </a:r>
            <a:endParaRPr lang="en-US" sz="900" dirty="0"/>
          </a:p>
        </p:txBody>
      </p:sp>
      <p:sp>
        <p:nvSpPr>
          <p:cNvPr id="50" name="Text 48"/>
          <p:cNvSpPr/>
          <p:nvPr/>
        </p:nvSpPr>
        <p:spPr>
          <a:xfrm>
            <a:off x="7150608" y="4187952"/>
            <a:ext cx="429768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Evidence</a:t>
            </a:r>
            <a:endParaRPr lang="en-US" sz="1000" dirty="0"/>
          </a:p>
        </p:txBody>
      </p:sp>
      <p:sp>
        <p:nvSpPr>
          <p:cNvPr id="51" name="Text 49"/>
          <p:cNvSpPr/>
          <p:nvPr/>
        </p:nvSpPr>
        <p:spPr>
          <a:xfrm>
            <a:off x="7150608" y="4389120"/>
            <a:ext cx="4297680" cy="438912"/>
          </a:xfrm>
          <a:prstGeom prst="rect">
            <a:avLst/>
          </a:prstGeom>
          <a:noFill/>
          <a:ln/>
        </p:spPr>
        <p:txBody>
          <a:bodyPr wrap="square" rtlCol="0" anchor="ctr"/>
          <a:lstStyle/>
          <a:p>
            <a:pPr marL="0" indent="0">
              <a:buNone/>
            </a:pPr>
            <a:r>
              <a:rPr lang="en-US" sz="900" dirty="0">
                <a:solidFill>
                  <a:srgbClr val="475467"/>
                </a:solidFill>
                <a:latin typeface="Inter" pitchFamily="34" charset="0"/>
                <a:ea typeface="Inter" pitchFamily="34" charset="-122"/>
                <a:cs typeface="Inter" pitchFamily="34" charset="-120"/>
              </a:rPr>
              <a:t>Capture screenshots, DNS snapshots, and headers for any suspicious domains to support registrar/host abuse reports.</a:t>
            </a:r>
            <a:endParaRPr lang="en-US" sz="900" dirty="0"/>
          </a:p>
        </p:txBody>
      </p:sp>
      <p:sp>
        <p:nvSpPr>
          <p:cNvPr id="52" name="Shape 50"/>
          <p:cNvSpPr/>
          <p:nvPr/>
        </p:nvSpPr>
        <p:spPr>
          <a:xfrm>
            <a:off x="6858000" y="4910328"/>
            <a:ext cx="219456" cy="219456"/>
          </a:xfrm>
          <a:prstGeom prst="ellipse">
            <a:avLst/>
          </a:prstGeom>
          <a:solidFill>
            <a:srgbClr val="0A111F"/>
          </a:solidFill>
          <a:ln w="12700">
            <a:solidFill>
              <a:srgbClr val="0A111F"/>
            </a:solidFill>
            <a:prstDash val="solid"/>
          </a:ln>
        </p:spPr>
      </p:sp>
      <p:sp>
        <p:nvSpPr>
          <p:cNvPr id="53" name="Text 51"/>
          <p:cNvSpPr/>
          <p:nvPr/>
        </p:nvSpPr>
        <p:spPr>
          <a:xfrm>
            <a:off x="6858000" y="4910328"/>
            <a:ext cx="219456" cy="219456"/>
          </a:xfrm>
          <a:prstGeom prst="rect">
            <a:avLst/>
          </a:prstGeom>
          <a:noFill/>
          <a:ln/>
        </p:spPr>
        <p:txBody>
          <a:bodyPr wrap="square" rtlCol="0" anchor="ctr"/>
          <a:lstStyle/>
          <a:p>
            <a:pPr marL="0" indent="0" algn="ctr">
              <a:buNone/>
            </a:pPr>
            <a:r>
              <a:rPr lang="en-US" sz="900" b="1" dirty="0">
                <a:solidFill>
                  <a:srgbClr val="FFFFFF"/>
                </a:solidFill>
                <a:latin typeface="Inter" pitchFamily="34" charset="0"/>
                <a:ea typeface="Inter" pitchFamily="34" charset="-122"/>
                <a:cs typeface="Inter" pitchFamily="34" charset="-120"/>
              </a:rPr>
              <a:t>3</a:t>
            </a:r>
            <a:endParaRPr lang="en-US" sz="900" dirty="0"/>
          </a:p>
        </p:txBody>
      </p:sp>
      <p:sp>
        <p:nvSpPr>
          <p:cNvPr id="54" name="Text 52"/>
          <p:cNvSpPr/>
          <p:nvPr/>
        </p:nvSpPr>
        <p:spPr>
          <a:xfrm>
            <a:off x="7150608" y="4873752"/>
            <a:ext cx="429768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Remediate</a:t>
            </a:r>
            <a:endParaRPr lang="en-US" sz="1000" dirty="0"/>
          </a:p>
        </p:txBody>
      </p:sp>
      <p:sp>
        <p:nvSpPr>
          <p:cNvPr id="55" name="Text 53"/>
          <p:cNvSpPr/>
          <p:nvPr/>
        </p:nvSpPr>
        <p:spPr>
          <a:xfrm>
            <a:off x="7150608" y="5074920"/>
            <a:ext cx="4297680" cy="438912"/>
          </a:xfrm>
          <a:prstGeom prst="rect">
            <a:avLst/>
          </a:prstGeom>
          <a:noFill/>
          <a:ln/>
        </p:spPr>
        <p:txBody>
          <a:bodyPr wrap="square" rtlCol="0" anchor="ctr"/>
          <a:lstStyle/>
          <a:p>
            <a:pPr marL="0" indent="0">
              <a:buNone/>
            </a:pPr>
            <a:r>
              <a:rPr lang="en-US" sz="900" dirty="0">
                <a:solidFill>
                  <a:srgbClr val="475467"/>
                </a:solidFill>
                <a:latin typeface="Inter" pitchFamily="34" charset="0"/>
                <a:ea typeface="Inter" pitchFamily="34" charset="-122"/>
                <a:cs typeface="Inter" pitchFamily="34" charset="-120"/>
              </a:rPr>
              <a:t>Report to registrar/hosting/CDN abuse contacts. If trademark infringement is clear, consult counsel for UDRP / cease-an...</a:t>
            </a:r>
            <a:endParaRPr lang="en-US" sz="900" dirty="0"/>
          </a:p>
        </p:txBody>
      </p:sp>
      <p:sp>
        <p:nvSpPr>
          <p:cNvPr id="56" name="Shape 54"/>
          <p:cNvSpPr/>
          <p:nvPr/>
        </p:nvSpPr>
        <p:spPr>
          <a:xfrm>
            <a:off x="6858000" y="5596128"/>
            <a:ext cx="219456" cy="219456"/>
          </a:xfrm>
          <a:prstGeom prst="ellipse">
            <a:avLst/>
          </a:prstGeom>
          <a:solidFill>
            <a:srgbClr val="0A111F"/>
          </a:solidFill>
          <a:ln w="12700">
            <a:solidFill>
              <a:srgbClr val="0A111F"/>
            </a:solidFill>
            <a:prstDash val="solid"/>
          </a:ln>
        </p:spPr>
      </p:sp>
      <p:sp>
        <p:nvSpPr>
          <p:cNvPr id="57" name="Text 55"/>
          <p:cNvSpPr/>
          <p:nvPr/>
        </p:nvSpPr>
        <p:spPr>
          <a:xfrm>
            <a:off x="6858000" y="5596128"/>
            <a:ext cx="219456" cy="219456"/>
          </a:xfrm>
          <a:prstGeom prst="rect">
            <a:avLst/>
          </a:prstGeom>
          <a:noFill/>
          <a:ln/>
        </p:spPr>
        <p:txBody>
          <a:bodyPr wrap="square" rtlCol="0" anchor="ctr"/>
          <a:lstStyle/>
          <a:p>
            <a:pPr marL="0" indent="0" algn="ctr">
              <a:buNone/>
            </a:pPr>
            <a:r>
              <a:rPr lang="en-US" sz="900" b="1" dirty="0">
                <a:solidFill>
                  <a:srgbClr val="FFFFFF"/>
                </a:solidFill>
                <a:latin typeface="Inter" pitchFamily="34" charset="0"/>
                <a:ea typeface="Inter" pitchFamily="34" charset="-122"/>
                <a:cs typeface="Inter" pitchFamily="34" charset="-120"/>
              </a:rPr>
              <a:t>4</a:t>
            </a:r>
            <a:endParaRPr lang="en-US" sz="900" dirty="0"/>
          </a:p>
        </p:txBody>
      </p:sp>
      <p:sp>
        <p:nvSpPr>
          <p:cNvPr id="58" name="Text 56"/>
          <p:cNvSpPr/>
          <p:nvPr/>
        </p:nvSpPr>
        <p:spPr>
          <a:xfrm>
            <a:off x="7150608" y="5559552"/>
            <a:ext cx="429768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Defend</a:t>
            </a:r>
            <a:endParaRPr lang="en-US" sz="1000" dirty="0"/>
          </a:p>
        </p:txBody>
      </p:sp>
      <p:sp>
        <p:nvSpPr>
          <p:cNvPr id="59" name="Text 57"/>
          <p:cNvSpPr/>
          <p:nvPr/>
        </p:nvSpPr>
        <p:spPr>
          <a:xfrm>
            <a:off x="7150608" y="5760720"/>
            <a:ext cx="4297680" cy="438912"/>
          </a:xfrm>
          <a:prstGeom prst="rect">
            <a:avLst/>
          </a:prstGeom>
          <a:noFill/>
          <a:ln/>
        </p:spPr>
        <p:txBody>
          <a:bodyPr wrap="square" rtlCol="0" anchor="ctr"/>
          <a:lstStyle/>
          <a:p>
            <a:pPr marL="0" indent="0">
              <a:buNone/>
            </a:pPr>
            <a:r>
              <a:rPr lang="en-US" sz="900" dirty="0">
                <a:solidFill>
                  <a:srgbClr val="475467"/>
                </a:solidFill>
                <a:latin typeface="Inter" pitchFamily="34" charset="0"/>
                <a:ea typeface="Inter" pitchFamily="34" charset="-122"/>
                <a:cs typeface="Inter" pitchFamily="34" charset="-120"/>
              </a:rPr>
              <a:t>Register priority variants defensively and enforce SPF/DMARC alignment on your legitimate domains to reduce spoofing su...</a:t>
            </a:r>
            <a:endParaRPr lang="en-US" sz="900" dirty="0"/>
          </a:p>
        </p:txBody>
      </p:sp>
      <p:sp>
        <p:nvSpPr>
          <p:cNvPr id="60" name="Text 58"/>
          <p:cNvSpPr/>
          <p:nvPr/>
        </p:nvSpPr>
        <p:spPr>
          <a:xfrm>
            <a:off x="548640" y="6309360"/>
            <a:ext cx="11155680" cy="27432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This report is based on deterministic DNS/registration + lightweight HTTP/TLS checks.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What This Means for Your Business</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A plain-English summary for leadership and non-technical stakeholders.</a:t>
            </a:r>
            <a:endParaRPr lang="en-US" sz="1100" dirty="0"/>
          </a:p>
        </p:txBody>
      </p:sp>
      <p:sp>
        <p:nvSpPr>
          <p:cNvPr id="9" name="Shape 7"/>
          <p:cNvSpPr/>
          <p:nvPr/>
        </p:nvSpPr>
        <p:spPr>
          <a:xfrm>
            <a:off x="548640" y="1463040"/>
            <a:ext cx="11155680" cy="2743200"/>
          </a:xfrm>
          <a:prstGeom prst="roundRect">
            <a:avLst/>
          </a:prstGeom>
          <a:solidFill>
            <a:srgbClr val="F8FAFC"/>
          </a:solidFill>
          <a:ln w="12700">
            <a:solidFill>
              <a:srgbClr val="E4E7EC"/>
            </a:solidFill>
            <a:prstDash val="solid"/>
          </a:ln>
        </p:spPr>
      </p:sp>
      <p:sp>
        <p:nvSpPr>
          <p:cNvPr id="10" name="Text 8"/>
          <p:cNvSpPr/>
          <p:nvPr/>
        </p:nvSpPr>
        <p:spPr>
          <a:xfrm>
            <a:off x="822960" y="1600200"/>
            <a:ext cx="10607040" cy="2468880"/>
          </a:xfrm>
          <a:prstGeom prst="rect">
            <a:avLst/>
          </a:prstGeom>
          <a:noFill/>
          <a:ln/>
        </p:spPr>
        <p:txBody>
          <a:bodyPr wrap="square" rtlCol="0" anchor="ctr"/>
          <a:lstStyle/>
          <a:p>
            <a:pPr marL="0" indent="0">
              <a:lnSpc>
                <a:spcPct val="155000"/>
              </a:lnSpc>
              <a:buNone/>
            </a:pPr>
            <a:r>
              <a:rPr lang="en-US" sz="1300" dirty="0">
                <a:solidFill>
                  <a:srgbClr val="344054"/>
                </a:solidFill>
                <a:latin typeface="Inter" pitchFamily="34" charset="0"/>
                <a:ea typeface="Inter" pitchFamily="34" charset="-122"/>
                <a:cs typeface="Inter" pitchFamily="34" charset="-120"/>
              </a:rPr>
              <a:t>We scanned 100 domains that closely resemble moorli.io -- the kinds of misspellings and look-alike addresses that attackers register to impersonate your organization. Of these, 21 confusable domains showed active web or mail infrastructure. These domains require review because they materially increase impersonation risk. Specifically: 18 publish MX records and show inbound mail infrastructure on lookalike domains (a high-priority BEC/phishing signal); 1 hosts login forms that could be used for credential harvesting. Your brand posture score of 78/100 reflects this exposure. The detailed findings and recommended actions below are prioritized so your team can address the highest-risk domains first.</a:t>
            </a:r>
            <a:endParaRPr lang="en-US" sz="1300" dirty="0"/>
          </a:p>
        </p:txBody>
      </p:sp>
      <p:sp>
        <p:nvSpPr>
          <p:cNvPr id="11" name="Text 9"/>
          <p:cNvSpPr/>
          <p:nvPr/>
        </p:nvSpPr>
        <p:spPr>
          <a:xfrm>
            <a:off x="548640" y="4572000"/>
            <a:ext cx="11155680" cy="228600"/>
          </a:xfrm>
          <a:prstGeom prst="rect">
            <a:avLst/>
          </a:prstGeom>
          <a:noFill/>
          <a:ln/>
        </p:spPr>
        <p:txBody>
          <a:bodyPr wrap="square" rtlCol="0" anchor="ctr"/>
          <a:lstStyle/>
          <a:p>
            <a:pPr marL="0" indent="0">
              <a:buNone/>
            </a:pPr>
            <a:r>
              <a:rPr lang="en-US" sz="900" b="1" dirty="0">
                <a:solidFill>
                  <a:srgbClr val="0A111F"/>
                </a:solidFill>
                <a:latin typeface="Inter" pitchFamily="34" charset="0"/>
                <a:ea typeface="Inter" pitchFamily="34" charset="-122"/>
                <a:cs typeface="Inter" pitchFamily="34" charset="-120"/>
              </a:rPr>
              <a:t>HOW TO READ THE SCORES IN THIS REPORT</a:t>
            </a:r>
            <a:endParaRPr lang="en-US" sz="900" dirty="0"/>
          </a:p>
        </p:txBody>
      </p:sp>
      <p:sp>
        <p:nvSpPr>
          <p:cNvPr id="12" name="Shape 10"/>
          <p:cNvSpPr/>
          <p:nvPr/>
        </p:nvSpPr>
        <p:spPr>
          <a:xfrm>
            <a:off x="548640" y="4846320"/>
            <a:ext cx="5349240" cy="1234440"/>
          </a:xfrm>
          <a:prstGeom prst="roundRect">
            <a:avLst/>
          </a:prstGeom>
          <a:solidFill>
            <a:srgbClr val="FFFBF0"/>
          </a:solidFill>
          <a:ln w="12700">
            <a:solidFill>
              <a:srgbClr val="F0E4C8"/>
            </a:solidFill>
            <a:prstDash val="solid"/>
          </a:ln>
        </p:spPr>
      </p:sp>
      <p:sp>
        <p:nvSpPr>
          <p:cNvPr id="13" name="Text 11"/>
          <p:cNvSpPr/>
          <p:nvPr/>
        </p:nvSpPr>
        <p:spPr>
          <a:xfrm>
            <a:off x="731520" y="4919472"/>
            <a:ext cx="493776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Posture Score (0–100)</a:t>
            </a:r>
            <a:endParaRPr lang="en-US" sz="1000" dirty="0"/>
          </a:p>
        </p:txBody>
      </p:sp>
      <p:sp>
        <p:nvSpPr>
          <p:cNvPr id="14" name="Text 12"/>
          <p:cNvSpPr/>
          <p:nvPr/>
        </p:nvSpPr>
        <p:spPr>
          <a:xfrm>
            <a:off x="731520" y="5138928"/>
            <a:ext cx="4937760" cy="822960"/>
          </a:xfrm>
          <a:prstGeom prst="rect">
            <a:avLst/>
          </a:prstGeom>
          <a:noFill/>
          <a:ln/>
        </p:spPr>
        <p:txBody>
          <a:bodyPr wrap="square" rtlCol="0" anchor="ctr"/>
          <a:lstStyle/>
          <a:p>
            <a:pPr marL="0" indent="0">
              <a:lnSpc>
                <a:spcPct val="135000"/>
              </a:lnSpc>
              <a:buNone/>
            </a:pPr>
            <a:r>
              <a:rPr lang="en-US" sz="900" dirty="0">
                <a:solidFill>
                  <a:srgbClr val="475569"/>
                </a:solidFill>
                <a:latin typeface="Inter" pitchFamily="34" charset="0"/>
                <a:ea typeface="Inter" pitchFamily="34" charset="-122"/>
                <a:cs typeface="Inter" pitchFamily="34" charset="-120"/>
              </a:rPr>
              <a:t>Your overall brand impersonation exposure. Calculated as 100 minus the average risk across the highest-priority registered lookalike domains found. Higher = safer. Above 80 is strong; below 50 indicates significant active threat signals.</a:t>
            </a:r>
            <a:endParaRPr lang="en-US" sz="900" dirty="0"/>
          </a:p>
        </p:txBody>
      </p:sp>
      <p:sp>
        <p:nvSpPr>
          <p:cNvPr id="15" name="Shape 13"/>
          <p:cNvSpPr/>
          <p:nvPr/>
        </p:nvSpPr>
        <p:spPr>
          <a:xfrm>
            <a:off x="6355080" y="4846320"/>
            <a:ext cx="5349240" cy="1234440"/>
          </a:xfrm>
          <a:prstGeom prst="roundRect">
            <a:avLst/>
          </a:prstGeom>
          <a:solidFill>
            <a:srgbClr val="FFFBF0"/>
          </a:solidFill>
          <a:ln w="12700">
            <a:solidFill>
              <a:srgbClr val="F0E4C8"/>
            </a:solidFill>
            <a:prstDash val="solid"/>
          </a:ln>
        </p:spPr>
      </p:sp>
      <p:sp>
        <p:nvSpPr>
          <p:cNvPr id="16" name="Text 14"/>
          <p:cNvSpPr/>
          <p:nvPr/>
        </p:nvSpPr>
        <p:spPr>
          <a:xfrm>
            <a:off x="6537960" y="4919472"/>
            <a:ext cx="4937760" cy="201168"/>
          </a:xfrm>
          <a:prstGeom prst="rect">
            <a:avLst/>
          </a:prstGeom>
          <a:noFill/>
          <a:ln/>
        </p:spPr>
        <p:txBody>
          <a:bodyPr wrap="square" rtlCol="0" anchor="ctr"/>
          <a:lstStyle/>
          <a:p>
            <a:pPr marL="0" indent="0">
              <a:buNone/>
            </a:pPr>
            <a:r>
              <a:rPr lang="en-US" sz="1000" b="1" dirty="0">
                <a:solidFill>
                  <a:srgbClr val="0A111F"/>
                </a:solidFill>
                <a:latin typeface="Inter" pitchFamily="34" charset="0"/>
                <a:ea typeface="Inter" pitchFamily="34" charset="-122"/>
                <a:cs typeface="Inter" pitchFamily="34" charset="-120"/>
              </a:rPr>
              <a:t>Risk Score (0–100, per domain)</a:t>
            </a:r>
            <a:endParaRPr lang="en-US" sz="1000" dirty="0"/>
          </a:p>
        </p:txBody>
      </p:sp>
      <p:sp>
        <p:nvSpPr>
          <p:cNvPr id="17" name="Text 15"/>
          <p:cNvSpPr/>
          <p:nvPr/>
        </p:nvSpPr>
        <p:spPr>
          <a:xfrm>
            <a:off x="6537960" y="5138928"/>
            <a:ext cx="4937760" cy="822960"/>
          </a:xfrm>
          <a:prstGeom prst="rect">
            <a:avLst/>
          </a:prstGeom>
          <a:noFill/>
          <a:ln/>
        </p:spPr>
        <p:txBody>
          <a:bodyPr wrap="square" rtlCol="0" anchor="ctr"/>
          <a:lstStyle/>
          <a:p>
            <a:pPr marL="0" indent="0">
              <a:lnSpc>
                <a:spcPct val="135000"/>
              </a:lnSpc>
              <a:buNone/>
            </a:pPr>
            <a:r>
              <a:rPr lang="en-US" sz="900" dirty="0">
                <a:solidFill>
                  <a:srgbClr val="475569"/>
                </a:solidFill>
                <a:latin typeface="Inter" pitchFamily="34" charset="0"/>
                <a:ea typeface="Inter" pitchFamily="34" charset="-122"/>
                <a:cs typeface="Inter" pitchFamily="34" charset="-120"/>
              </a:rPr>
              <a:t>How dangerous a specific lookalike domain is. Each domain is evaluated against all applicable diagnostics in the 36-rule set. Rules that fire as FAIL contribute maximum risk; WARN is partial; PASS reduces risk. Inconclusive results are excluded so they never inflate the score. Higher = riskier.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Business Impact Assessment</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Quantified exposure based on active threat signals detected during this scan.</a:t>
            </a:r>
            <a:endParaRPr lang="en-US" sz="1100" dirty="0"/>
          </a:p>
        </p:txBody>
      </p:sp>
      <p:sp>
        <p:nvSpPr>
          <p:cNvPr id="9" name="Shape 7"/>
          <p:cNvSpPr/>
          <p:nvPr/>
        </p:nvSpPr>
        <p:spPr>
          <a:xfrm>
            <a:off x="548640" y="1463040"/>
            <a:ext cx="5349240" cy="1280160"/>
          </a:xfrm>
          <a:prstGeom prst="roundRect">
            <a:avLst/>
          </a:prstGeom>
          <a:solidFill>
            <a:srgbClr val="FEF3F2"/>
          </a:solidFill>
          <a:ln w="12700">
            <a:solidFill>
              <a:srgbClr val="E4E7EC"/>
            </a:solidFill>
            <a:prstDash val="solid"/>
          </a:ln>
        </p:spPr>
      </p:sp>
      <p:sp>
        <p:nvSpPr>
          <p:cNvPr id="10" name="Shape 8"/>
          <p:cNvSpPr/>
          <p:nvPr/>
        </p:nvSpPr>
        <p:spPr>
          <a:xfrm>
            <a:off x="731520" y="1673352"/>
            <a:ext cx="786384" cy="274320"/>
          </a:xfrm>
          <a:prstGeom prst="roundRect">
            <a:avLst/>
          </a:prstGeom>
          <a:solidFill>
            <a:srgbClr val="FEE4E2"/>
          </a:solidFill>
          <a:ln w="12700">
            <a:solidFill>
              <a:srgbClr val="FEE4E2"/>
            </a:solidFill>
            <a:prstDash val="solid"/>
          </a:ln>
        </p:spPr>
      </p:sp>
      <p:sp>
        <p:nvSpPr>
          <p:cNvPr id="11" name="Text 9"/>
          <p:cNvSpPr/>
          <p:nvPr/>
        </p:nvSpPr>
        <p:spPr>
          <a:xfrm>
            <a:off x="749808" y="1673352"/>
            <a:ext cx="749808" cy="274320"/>
          </a:xfrm>
          <a:prstGeom prst="rect">
            <a:avLst/>
          </a:prstGeom>
          <a:noFill/>
          <a:ln/>
        </p:spPr>
        <p:txBody>
          <a:bodyPr wrap="square" rtlCol="0" anchor="ctr"/>
          <a:lstStyle/>
          <a:p>
            <a:pPr marL="0" indent="0" algn="ctr">
              <a:buNone/>
            </a:pPr>
            <a:r>
              <a:rPr lang="en-US" sz="800" b="1" dirty="0">
                <a:solidFill>
                  <a:srgbClr val="7A271A"/>
                </a:solidFill>
                <a:latin typeface="Inter" pitchFamily="34" charset="0"/>
                <a:ea typeface="Inter" pitchFamily="34" charset="-122"/>
                <a:cs typeface="Inter" pitchFamily="34" charset="-120"/>
              </a:rPr>
              <a:t>MAIL</a:t>
            </a:r>
            <a:endParaRPr lang="en-US" sz="800" dirty="0"/>
          </a:p>
        </p:txBody>
      </p:sp>
      <p:sp>
        <p:nvSpPr>
          <p:cNvPr id="12" name="Text 10"/>
          <p:cNvSpPr/>
          <p:nvPr/>
        </p:nvSpPr>
        <p:spPr>
          <a:xfrm>
            <a:off x="1600200" y="1600200"/>
            <a:ext cx="4069080" cy="1005840"/>
          </a:xfrm>
          <a:prstGeom prst="rect">
            <a:avLst/>
          </a:prstGeom>
          <a:noFill/>
          <a:ln/>
        </p:spPr>
        <p:txBody>
          <a:bodyPr wrap="square" rtlCol="0" anchor="ctr"/>
          <a:lstStyle/>
          <a:p>
            <a:pPr marL="0" indent="0">
              <a:lnSpc>
                <a:spcPct val="130000"/>
              </a:lnSpc>
              <a:buNone/>
            </a:pPr>
            <a:r>
              <a:rPr lang="en-US" sz="1000" dirty="0">
                <a:solidFill>
                  <a:srgbClr val="344054"/>
                </a:solidFill>
                <a:latin typeface="Inter" pitchFamily="34" charset="0"/>
                <a:ea typeface="Inter" pitchFamily="34" charset="-122"/>
                <a:cs typeface="Inter" pitchFamily="34" charset="-120"/>
              </a:rPr>
              <a:t>18 domains publish MX records and show inbound mail infrastructure on lookalike domains. IC3 reported $3.05B in BEC losses in 2025 (FBI IC3, 2025). These figures provide industry context and are not ...</a:t>
            </a:r>
            <a:endParaRPr lang="en-US" sz="1000" dirty="0"/>
          </a:p>
        </p:txBody>
      </p:sp>
      <p:sp>
        <p:nvSpPr>
          <p:cNvPr id="13" name="Shape 11"/>
          <p:cNvSpPr/>
          <p:nvPr/>
        </p:nvSpPr>
        <p:spPr>
          <a:xfrm>
            <a:off x="6355080" y="1463040"/>
            <a:ext cx="5349240" cy="1280160"/>
          </a:xfrm>
          <a:prstGeom prst="roundRect">
            <a:avLst/>
          </a:prstGeom>
          <a:solidFill>
            <a:srgbClr val="FEF3F2"/>
          </a:solidFill>
          <a:ln w="12700">
            <a:solidFill>
              <a:srgbClr val="E4E7EC"/>
            </a:solidFill>
            <a:prstDash val="solid"/>
          </a:ln>
        </p:spPr>
      </p:sp>
      <p:sp>
        <p:nvSpPr>
          <p:cNvPr id="14" name="Shape 12"/>
          <p:cNvSpPr/>
          <p:nvPr/>
        </p:nvSpPr>
        <p:spPr>
          <a:xfrm>
            <a:off x="6537960" y="1673352"/>
            <a:ext cx="786384" cy="274320"/>
          </a:xfrm>
          <a:prstGeom prst="roundRect">
            <a:avLst/>
          </a:prstGeom>
          <a:solidFill>
            <a:srgbClr val="FEE4E2"/>
          </a:solidFill>
          <a:ln w="12700">
            <a:solidFill>
              <a:srgbClr val="FEE4E2"/>
            </a:solidFill>
            <a:prstDash val="solid"/>
          </a:ln>
        </p:spPr>
      </p:sp>
      <p:sp>
        <p:nvSpPr>
          <p:cNvPr id="15" name="Text 13"/>
          <p:cNvSpPr/>
          <p:nvPr/>
        </p:nvSpPr>
        <p:spPr>
          <a:xfrm>
            <a:off x="6556248" y="1673352"/>
            <a:ext cx="749808" cy="274320"/>
          </a:xfrm>
          <a:prstGeom prst="rect">
            <a:avLst/>
          </a:prstGeom>
          <a:noFill/>
          <a:ln/>
        </p:spPr>
        <p:txBody>
          <a:bodyPr wrap="square" rtlCol="0" anchor="ctr"/>
          <a:lstStyle/>
          <a:p>
            <a:pPr marL="0" indent="0" algn="ctr">
              <a:buNone/>
            </a:pPr>
            <a:r>
              <a:rPr lang="en-US" sz="800" b="1" dirty="0">
                <a:solidFill>
                  <a:srgbClr val="7A271A"/>
                </a:solidFill>
                <a:latin typeface="Inter" pitchFamily="34" charset="0"/>
                <a:ea typeface="Inter" pitchFamily="34" charset="-122"/>
                <a:cs typeface="Inter" pitchFamily="34" charset="-120"/>
              </a:rPr>
              <a:t>LOGIN</a:t>
            </a:r>
            <a:endParaRPr lang="en-US" sz="800" dirty="0"/>
          </a:p>
        </p:txBody>
      </p:sp>
      <p:sp>
        <p:nvSpPr>
          <p:cNvPr id="16" name="Text 14"/>
          <p:cNvSpPr/>
          <p:nvPr/>
        </p:nvSpPr>
        <p:spPr>
          <a:xfrm>
            <a:off x="7406640" y="1600200"/>
            <a:ext cx="4069080" cy="1005840"/>
          </a:xfrm>
          <a:prstGeom prst="rect">
            <a:avLst/>
          </a:prstGeom>
          <a:noFill/>
          <a:ln/>
        </p:spPr>
        <p:txBody>
          <a:bodyPr wrap="square" rtlCol="0" anchor="ctr"/>
          <a:lstStyle/>
          <a:p>
            <a:pPr marL="0" indent="0">
              <a:lnSpc>
                <a:spcPct val="130000"/>
              </a:lnSpc>
              <a:buNone/>
            </a:pPr>
            <a:r>
              <a:rPr lang="en-US" sz="1000" dirty="0">
                <a:solidFill>
                  <a:srgbClr val="344054"/>
                </a:solidFill>
                <a:latin typeface="Inter" pitchFamily="34" charset="0"/>
                <a:ea typeface="Inter" pitchFamily="34" charset="-122"/>
                <a:cs typeface="Inter" pitchFamily="34" charset="-120"/>
              </a:rPr>
              <a:t>1 domain hosts login forms that could harvest credentials from your employees, customers, or partners. -&gt; mooli.org</a:t>
            </a:r>
            <a:endParaRPr lang="en-US" sz="1000" dirty="0"/>
          </a:p>
        </p:txBody>
      </p:sp>
      <p:sp>
        <p:nvSpPr>
          <p:cNvPr id="17" name="Shape 15"/>
          <p:cNvSpPr/>
          <p:nvPr/>
        </p:nvSpPr>
        <p:spPr>
          <a:xfrm>
            <a:off x="548640" y="2926080"/>
            <a:ext cx="5349240" cy="1280160"/>
          </a:xfrm>
          <a:prstGeom prst="roundRect">
            <a:avLst/>
          </a:prstGeom>
          <a:solidFill>
            <a:srgbClr val="FEF3F2"/>
          </a:solidFill>
          <a:ln w="12700">
            <a:solidFill>
              <a:srgbClr val="E4E7EC"/>
            </a:solidFill>
            <a:prstDash val="solid"/>
          </a:ln>
        </p:spPr>
      </p:sp>
      <p:sp>
        <p:nvSpPr>
          <p:cNvPr id="18" name="Shape 16"/>
          <p:cNvSpPr/>
          <p:nvPr/>
        </p:nvSpPr>
        <p:spPr>
          <a:xfrm>
            <a:off x="731520" y="3136392"/>
            <a:ext cx="786384" cy="274320"/>
          </a:xfrm>
          <a:prstGeom prst="roundRect">
            <a:avLst/>
          </a:prstGeom>
          <a:solidFill>
            <a:srgbClr val="FEE4E2"/>
          </a:solidFill>
          <a:ln w="12700">
            <a:solidFill>
              <a:srgbClr val="FEE4E2"/>
            </a:solidFill>
            <a:prstDash val="solid"/>
          </a:ln>
        </p:spPr>
      </p:sp>
      <p:sp>
        <p:nvSpPr>
          <p:cNvPr id="19" name="Text 17"/>
          <p:cNvSpPr/>
          <p:nvPr/>
        </p:nvSpPr>
        <p:spPr>
          <a:xfrm>
            <a:off x="749808" y="3136392"/>
            <a:ext cx="749808" cy="274320"/>
          </a:xfrm>
          <a:prstGeom prst="rect">
            <a:avLst/>
          </a:prstGeom>
          <a:noFill/>
          <a:ln/>
        </p:spPr>
        <p:txBody>
          <a:bodyPr wrap="square" rtlCol="0" anchor="ctr"/>
          <a:lstStyle/>
          <a:p>
            <a:pPr marL="0" indent="0" algn="ctr">
              <a:buNone/>
            </a:pPr>
            <a:r>
              <a:rPr lang="en-US" sz="800" b="1" dirty="0">
                <a:solidFill>
                  <a:srgbClr val="7A271A"/>
                </a:solidFill>
                <a:latin typeface="Inter" pitchFamily="34" charset="0"/>
                <a:ea typeface="Inter" pitchFamily="34" charset="-122"/>
                <a:cs typeface="Inter" pitchFamily="34" charset="-120"/>
              </a:rPr>
              <a:t>EXP</a:t>
            </a:r>
            <a:endParaRPr lang="en-US" sz="800" dirty="0"/>
          </a:p>
        </p:txBody>
      </p:sp>
      <p:sp>
        <p:nvSpPr>
          <p:cNvPr id="20" name="Text 18"/>
          <p:cNvSpPr/>
          <p:nvPr/>
        </p:nvSpPr>
        <p:spPr>
          <a:xfrm>
            <a:off x="1600200" y="3063240"/>
            <a:ext cx="4069080" cy="1005840"/>
          </a:xfrm>
          <a:prstGeom prst="rect">
            <a:avLst/>
          </a:prstGeom>
          <a:noFill/>
          <a:ln/>
        </p:spPr>
        <p:txBody>
          <a:bodyPr wrap="square" rtlCol="0" anchor="ctr"/>
          <a:lstStyle/>
          <a:p>
            <a:pPr marL="0" indent="0">
              <a:lnSpc>
                <a:spcPct val="130000"/>
              </a:lnSpc>
              <a:buNone/>
            </a:pPr>
            <a:r>
              <a:rPr lang="en-US" sz="1000" dirty="0">
                <a:solidFill>
                  <a:srgbClr val="344054"/>
                </a:solidFill>
                <a:latin typeface="Inter" pitchFamily="34" charset="0"/>
                <a:ea typeface="Inter" pitchFamily="34" charset="-122"/>
                <a:cs typeface="Inter" pitchFamily="34" charset="-120"/>
              </a:rPr>
              <a:t>1 lookalike domain expire within 30 days. These are short-window acquisition opportunities if the domains are not renewed. -&gt; morli.top</a:t>
            </a:r>
            <a:endParaRPr lang="en-US" sz="1000" dirty="0"/>
          </a:p>
        </p:txBody>
      </p:sp>
      <p:sp>
        <p:nvSpPr>
          <p:cNvPr id="21" name="Shape 19"/>
          <p:cNvSpPr/>
          <p:nvPr/>
        </p:nvSpPr>
        <p:spPr>
          <a:xfrm>
            <a:off x="6355080" y="2926080"/>
            <a:ext cx="5349240" cy="1280160"/>
          </a:xfrm>
          <a:prstGeom prst="roundRect">
            <a:avLst/>
          </a:prstGeom>
          <a:solidFill>
            <a:srgbClr val="FEF3F2"/>
          </a:solidFill>
          <a:ln w="12700">
            <a:solidFill>
              <a:srgbClr val="E4E7EC"/>
            </a:solidFill>
            <a:prstDash val="solid"/>
          </a:ln>
        </p:spPr>
      </p:sp>
      <p:sp>
        <p:nvSpPr>
          <p:cNvPr id="22" name="Shape 20"/>
          <p:cNvSpPr/>
          <p:nvPr/>
        </p:nvSpPr>
        <p:spPr>
          <a:xfrm>
            <a:off x="6537960" y="3136392"/>
            <a:ext cx="786384" cy="274320"/>
          </a:xfrm>
          <a:prstGeom prst="roundRect">
            <a:avLst/>
          </a:prstGeom>
          <a:solidFill>
            <a:srgbClr val="FEE4E2"/>
          </a:solidFill>
          <a:ln w="12700">
            <a:solidFill>
              <a:srgbClr val="FEE4E2"/>
            </a:solidFill>
            <a:prstDash val="solid"/>
          </a:ln>
        </p:spPr>
      </p:sp>
      <p:sp>
        <p:nvSpPr>
          <p:cNvPr id="23" name="Text 21"/>
          <p:cNvSpPr/>
          <p:nvPr/>
        </p:nvSpPr>
        <p:spPr>
          <a:xfrm>
            <a:off x="6556248" y="3136392"/>
            <a:ext cx="749808" cy="274320"/>
          </a:xfrm>
          <a:prstGeom prst="rect">
            <a:avLst/>
          </a:prstGeom>
          <a:noFill/>
          <a:ln/>
        </p:spPr>
        <p:txBody>
          <a:bodyPr wrap="square" rtlCol="0" anchor="ctr"/>
          <a:lstStyle/>
          <a:p>
            <a:pPr marL="0" indent="0" algn="ctr">
              <a:buNone/>
            </a:pPr>
            <a:r>
              <a:rPr lang="en-US" sz="800" b="1" dirty="0">
                <a:solidFill>
                  <a:srgbClr val="7A271A"/>
                </a:solidFill>
                <a:latin typeface="Inter" pitchFamily="34" charset="0"/>
                <a:ea typeface="Inter" pitchFamily="34" charset="-122"/>
                <a:cs typeface="Inter" pitchFamily="34" charset="-120"/>
              </a:rPr>
              <a:t>DEF</a:t>
            </a:r>
            <a:endParaRPr lang="en-US" sz="800" dirty="0"/>
          </a:p>
        </p:txBody>
      </p:sp>
      <p:sp>
        <p:nvSpPr>
          <p:cNvPr id="24" name="Text 22"/>
          <p:cNvSpPr/>
          <p:nvPr/>
        </p:nvSpPr>
        <p:spPr>
          <a:xfrm>
            <a:off x="7406640" y="3063240"/>
            <a:ext cx="4069080" cy="1005840"/>
          </a:xfrm>
          <a:prstGeom prst="rect">
            <a:avLst/>
          </a:prstGeom>
          <a:noFill/>
          <a:ln/>
        </p:spPr>
        <p:txBody>
          <a:bodyPr wrap="square" rtlCol="0" anchor="ctr"/>
          <a:lstStyle/>
          <a:p>
            <a:pPr marL="0" indent="0">
              <a:lnSpc>
                <a:spcPct val="130000"/>
              </a:lnSpc>
              <a:buNone/>
            </a:pPr>
            <a:r>
              <a:rPr lang="en-US" sz="1000" dirty="0">
                <a:solidFill>
                  <a:srgbClr val="344054"/>
                </a:solidFill>
                <a:latin typeface="Inter" pitchFamily="34" charset="0"/>
                <a:ea typeface="Inter" pitchFamily="34" charset="-122"/>
                <a:cs typeface="Inter" pitchFamily="34" charset="-120"/>
              </a:rPr>
              <a:t>69 high-risk variants (edit distance &lt;=1) are unregistered and available for defensive registration. Pricing varies by TLD and registrar. -&gt; moorli.net, moorli.org, moorli.co, moorli.app, moorli.info...</a:t>
            </a:r>
            <a:endParaRPr lang="en-US" sz="1000" dirty="0"/>
          </a:p>
        </p:txBody>
      </p:sp>
      <p:sp>
        <p:nvSpPr>
          <p:cNvPr id="25" name="Shape 23"/>
          <p:cNvSpPr/>
          <p:nvPr/>
        </p:nvSpPr>
        <p:spPr>
          <a:xfrm>
            <a:off x="548640" y="4526280"/>
            <a:ext cx="11155680" cy="1051560"/>
          </a:xfrm>
          <a:prstGeom prst="roundRect">
            <a:avLst/>
          </a:prstGeom>
          <a:solidFill>
            <a:srgbClr val="0A111F"/>
          </a:solidFill>
          <a:ln w="12700">
            <a:solidFill>
              <a:srgbClr val="0A111F"/>
            </a:solidFill>
            <a:prstDash val="solid"/>
          </a:ln>
        </p:spPr>
      </p:sp>
      <p:sp>
        <p:nvSpPr>
          <p:cNvPr id="26" name="Text 24"/>
          <p:cNvSpPr/>
          <p:nvPr/>
        </p:nvSpPr>
        <p:spPr>
          <a:xfrm>
            <a:off x="822960" y="4663440"/>
            <a:ext cx="3657600" cy="182880"/>
          </a:xfrm>
          <a:prstGeom prst="rect">
            <a:avLst/>
          </a:prstGeom>
          <a:noFill/>
          <a:ln/>
        </p:spPr>
        <p:txBody>
          <a:bodyPr wrap="square" rtlCol="0" anchor="ctr"/>
          <a:lstStyle/>
          <a:p>
            <a:pPr marL="0" indent="0">
              <a:buNone/>
            </a:pPr>
            <a:r>
              <a:rPr lang="en-US" sz="900" b="1" dirty="0">
                <a:solidFill>
                  <a:srgbClr val="EBA937"/>
                </a:solidFill>
                <a:latin typeface="Inter" pitchFamily="34" charset="0"/>
                <a:ea typeface="Inter" pitchFamily="34" charset="-122"/>
                <a:cs typeface="Inter" pitchFamily="34" charset="-120"/>
              </a:rPr>
              <a:t>COST CONTEXT</a:t>
            </a:r>
            <a:endParaRPr lang="en-US" sz="900" dirty="0"/>
          </a:p>
        </p:txBody>
      </p:sp>
      <p:sp>
        <p:nvSpPr>
          <p:cNvPr id="27" name="Text 25"/>
          <p:cNvSpPr/>
          <p:nvPr/>
        </p:nvSpPr>
        <p:spPr>
          <a:xfrm>
            <a:off x="822960" y="4910328"/>
            <a:ext cx="2560320" cy="164592"/>
          </a:xfrm>
          <a:prstGeom prst="rect">
            <a:avLst/>
          </a:prstGeom>
          <a:noFill/>
          <a:ln/>
        </p:spPr>
        <p:txBody>
          <a:bodyPr wrap="square" rtlCol="0" anchor="ctr"/>
          <a:lstStyle/>
          <a:p>
            <a:pPr marL="0" indent="0">
              <a:buNone/>
            </a:pPr>
            <a:r>
              <a:rPr lang="en-US" sz="800" b="1" dirty="0">
                <a:solidFill>
                  <a:srgbClr val="94A3B8"/>
                </a:solidFill>
                <a:latin typeface="Inter" pitchFamily="34" charset="0"/>
                <a:ea typeface="Inter" pitchFamily="34" charset="-122"/>
                <a:cs typeface="Inter" pitchFamily="34" charset="-120"/>
              </a:rPr>
              <a:t>BEC LOSSES</a:t>
            </a:r>
            <a:endParaRPr lang="en-US" sz="800" dirty="0"/>
          </a:p>
        </p:txBody>
      </p:sp>
      <p:sp>
        <p:nvSpPr>
          <p:cNvPr id="28" name="Text 26"/>
          <p:cNvSpPr/>
          <p:nvPr/>
        </p:nvSpPr>
        <p:spPr>
          <a:xfrm>
            <a:off x="822960" y="5074920"/>
            <a:ext cx="2560320" cy="274320"/>
          </a:xfrm>
          <a:prstGeom prst="rect">
            <a:avLst/>
          </a:prstGeom>
          <a:noFill/>
          <a:ln/>
        </p:spPr>
        <p:txBody>
          <a:bodyPr wrap="square" rtlCol="0" anchor="ctr"/>
          <a:lstStyle/>
          <a:p>
            <a:pPr marL="0" indent="0">
              <a:buNone/>
            </a:pPr>
            <a:r>
              <a:rPr lang="en-US" sz="2000" b="1" dirty="0">
                <a:solidFill>
                  <a:srgbClr val="FFFFFF"/>
                </a:solidFill>
                <a:latin typeface="Manrope" pitchFamily="34" charset="0"/>
                <a:ea typeface="Manrope" pitchFamily="34" charset="-122"/>
                <a:cs typeface="Manrope" pitchFamily="34" charset="-120"/>
              </a:rPr>
              <a:t>$3.05B</a:t>
            </a:r>
            <a:endParaRPr lang="en-US" sz="2000" dirty="0"/>
          </a:p>
        </p:txBody>
      </p:sp>
      <p:sp>
        <p:nvSpPr>
          <p:cNvPr id="29" name="Text 27"/>
          <p:cNvSpPr/>
          <p:nvPr/>
        </p:nvSpPr>
        <p:spPr>
          <a:xfrm>
            <a:off x="822960" y="5330952"/>
            <a:ext cx="2560320" cy="164592"/>
          </a:xfrm>
          <a:prstGeom prst="rect">
            <a:avLst/>
          </a:prstGeom>
          <a:noFill/>
          <a:ln/>
        </p:spPr>
        <p:txBody>
          <a:bodyPr wrap="square" rtlCol="0" anchor="ctr"/>
          <a:lstStyle/>
          <a:p>
            <a:pPr marL="0" indent="0">
              <a:buNone/>
            </a:pPr>
            <a:r>
              <a:rPr lang="en-US" sz="800" dirty="0">
                <a:solidFill>
                  <a:srgbClr val="94A3B8"/>
                </a:solidFill>
                <a:latin typeface="Inter" pitchFamily="34" charset="0"/>
                <a:ea typeface="Inter" pitchFamily="34" charset="-122"/>
                <a:cs typeface="Inter" pitchFamily="34" charset="-120"/>
              </a:rPr>
              <a:t>reported losses (IC3 2025)</a:t>
            </a:r>
            <a:endParaRPr lang="en-US" sz="800" dirty="0"/>
          </a:p>
        </p:txBody>
      </p:sp>
      <p:sp>
        <p:nvSpPr>
          <p:cNvPr id="30" name="Text 28"/>
          <p:cNvSpPr/>
          <p:nvPr/>
        </p:nvSpPr>
        <p:spPr>
          <a:xfrm>
            <a:off x="3566160" y="4910328"/>
            <a:ext cx="2560320" cy="164592"/>
          </a:xfrm>
          <a:prstGeom prst="rect">
            <a:avLst/>
          </a:prstGeom>
          <a:noFill/>
          <a:ln/>
        </p:spPr>
        <p:txBody>
          <a:bodyPr wrap="square" rtlCol="0" anchor="ctr"/>
          <a:lstStyle/>
          <a:p>
            <a:pPr marL="0" indent="0">
              <a:buNone/>
            </a:pPr>
            <a:r>
              <a:rPr lang="en-US" sz="800" b="1" dirty="0">
                <a:solidFill>
                  <a:srgbClr val="94A3B8"/>
                </a:solidFill>
                <a:latin typeface="Inter" pitchFamily="34" charset="0"/>
                <a:ea typeface="Inter" pitchFamily="34" charset="-122"/>
                <a:cs typeface="Inter" pitchFamily="34" charset="-120"/>
              </a:rPr>
              <a:t>BREACH COST</a:t>
            </a:r>
            <a:endParaRPr lang="en-US" sz="800" dirty="0"/>
          </a:p>
        </p:txBody>
      </p:sp>
      <p:sp>
        <p:nvSpPr>
          <p:cNvPr id="31" name="Text 29"/>
          <p:cNvSpPr/>
          <p:nvPr/>
        </p:nvSpPr>
        <p:spPr>
          <a:xfrm>
            <a:off x="3566160" y="5074920"/>
            <a:ext cx="2560320" cy="274320"/>
          </a:xfrm>
          <a:prstGeom prst="rect">
            <a:avLst/>
          </a:prstGeom>
          <a:noFill/>
          <a:ln/>
        </p:spPr>
        <p:txBody>
          <a:bodyPr wrap="square" rtlCol="0" anchor="ctr"/>
          <a:lstStyle/>
          <a:p>
            <a:pPr marL="0" indent="0">
              <a:buNone/>
            </a:pPr>
            <a:r>
              <a:rPr lang="en-US" sz="2000" b="1" dirty="0">
                <a:solidFill>
                  <a:srgbClr val="FFFFFF"/>
                </a:solidFill>
                <a:latin typeface="Manrope" pitchFamily="34" charset="0"/>
                <a:ea typeface="Manrope" pitchFamily="34" charset="-122"/>
                <a:cs typeface="Manrope" pitchFamily="34" charset="-120"/>
              </a:rPr>
              <a:t>$4.4M</a:t>
            </a:r>
            <a:endParaRPr lang="en-US" sz="2000" dirty="0"/>
          </a:p>
        </p:txBody>
      </p:sp>
      <p:sp>
        <p:nvSpPr>
          <p:cNvPr id="32" name="Text 30"/>
          <p:cNvSpPr/>
          <p:nvPr/>
        </p:nvSpPr>
        <p:spPr>
          <a:xfrm>
            <a:off x="3566160" y="5330952"/>
            <a:ext cx="2560320" cy="164592"/>
          </a:xfrm>
          <a:prstGeom prst="rect">
            <a:avLst/>
          </a:prstGeom>
          <a:noFill/>
          <a:ln/>
        </p:spPr>
        <p:txBody>
          <a:bodyPr wrap="square" rtlCol="0" anchor="ctr"/>
          <a:lstStyle/>
          <a:p>
            <a:pPr marL="0" indent="0">
              <a:buNone/>
            </a:pPr>
            <a:r>
              <a:rPr lang="en-US" sz="800" dirty="0">
                <a:solidFill>
                  <a:srgbClr val="94A3B8"/>
                </a:solidFill>
                <a:latin typeface="Inter" pitchFamily="34" charset="0"/>
                <a:ea typeface="Inter" pitchFamily="34" charset="-122"/>
                <a:cs typeface="Inter" pitchFamily="34" charset="-120"/>
              </a:rPr>
              <a:t>global avg cost (IBM 2025)</a:t>
            </a:r>
            <a:endParaRPr lang="en-US" sz="800" dirty="0"/>
          </a:p>
        </p:txBody>
      </p:sp>
      <p:sp>
        <p:nvSpPr>
          <p:cNvPr id="33" name="Text 31"/>
          <p:cNvSpPr/>
          <p:nvPr/>
        </p:nvSpPr>
        <p:spPr>
          <a:xfrm>
            <a:off x="6309360" y="4910328"/>
            <a:ext cx="2560320" cy="164592"/>
          </a:xfrm>
          <a:prstGeom prst="rect">
            <a:avLst/>
          </a:prstGeom>
          <a:noFill/>
          <a:ln/>
        </p:spPr>
        <p:txBody>
          <a:bodyPr wrap="square" rtlCol="0" anchor="ctr"/>
          <a:lstStyle/>
          <a:p>
            <a:pPr marL="0" indent="0">
              <a:buNone/>
            </a:pPr>
            <a:r>
              <a:rPr lang="en-US" sz="800" b="1" dirty="0">
                <a:solidFill>
                  <a:srgbClr val="94A3B8"/>
                </a:solidFill>
                <a:latin typeface="Inter" pitchFamily="34" charset="0"/>
                <a:ea typeface="Inter" pitchFamily="34" charset="-122"/>
                <a:cs typeface="Inter" pitchFamily="34" charset="-120"/>
              </a:rPr>
              <a:t>TRUST</a:t>
            </a:r>
            <a:endParaRPr lang="en-US" sz="800" dirty="0"/>
          </a:p>
        </p:txBody>
      </p:sp>
      <p:sp>
        <p:nvSpPr>
          <p:cNvPr id="34" name="Text 32"/>
          <p:cNvSpPr/>
          <p:nvPr/>
        </p:nvSpPr>
        <p:spPr>
          <a:xfrm>
            <a:off x="6309360" y="5074920"/>
            <a:ext cx="2560320" cy="274320"/>
          </a:xfrm>
          <a:prstGeom prst="rect">
            <a:avLst/>
          </a:prstGeom>
          <a:noFill/>
          <a:ln/>
        </p:spPr>
        <p:txBody>
          <a:bodyPr wrap="square" rtlCol="0" anchor="ctr"/>
          <a:lstStyle/>
          <a:p>
            <a:pPr marL="0" indent="0">
              <a:buNone/>
            </a:pPr>
            <a:r>
              <a:rPr lang="en-US" sz="2000" b="1" dirty="0">
                <a:solidFill>
                  <a:srgbClr val="FFFFFF"/>
                </a:solidFill>
                <a:latin typeface="Manrope" pitchFamily="34" charset="0"/>
                <a:ea typeface="Manrope" pitchFamily="34" charset="-122"/>
                <a:cs typeface="Manrope" pitchFamily="34" charset="-120"/>
              </a:rPr>
              <a:t>Fragile</a:t>
            </a:r>
            <a:endParaRPr lang="en-US" sz="2000" dirty="0"/>
          </a:p>
        </p:txBody>
      </p:sp>
      <p:sp>
        <p:nvSpPr>
          <p:cNvPr id="35" name="Text 33"/>
          <p:cNvSpPr/>
          <p:nvPr/>
        </p:nvSpPr>
        <p:spPr>
          <a:xfrm>
            <a:off x="6309360" y="5330952"/>
            <a:ext cx="2560320" cy="164592"/>
          </a:xfrm>
          <a:prstGeom prst="rect">
            <a:avLst/>
          </a:prstGeom>
          <a:noFill/>
          <a:ln/>
        </p:spPr>
        <p:txBody>
          <a:bodyPr wrap="square" rtlCol="0" anchor="ctr"/>
          <a:lstStyle/>
          <a:p>
            <a:pPr marL="0" indent="0">
              <a:buNone/>
            </a:pPr>
            <a:r>
              <a:rPr lang="en-US" sz="800" dirty="0">
                <a:solidFill>
                  <a:srgbClr val="94A3B8"/>
                </a:solidFill>
                <a:latin typeface="Inter" pitchFamily="34" charset="0"/>
                <a:ea typeface="Inter" pitchFamily="34" charset="-122"/>
                <a:cs typeface="Inter" pitchFamily="34" charset="-120"/>
              </a:rPr>
              <a:t>impersonation erodes confidence</a:t>
            </a:r>
            <a:endParaRPr lang="en-US" sz="800" dirty="0"/>
          </a:p>
        </p:txBody>
      </p:sp>
      <p:sp>
        <p:nvSpPr>
          <p:cNvPr id="36" name="Text 34"/>
          <p:cNvSpPr/>
          <p:nvPr/>
        </p:nvSpPr>
        <p:spPr>
          <a:xfrm>
            <a:off x="9052560" y="4910328"/>
            <a:ext cx="2560320" cy="164592"/>
          </a:xfrm>
          <a:prstGeom prst="rect">
            <a:avLst/>
          </a:prstGeom>
          <a:noFill/>
          <a:ln/>
        </p:spPr>
        <p:txBody>
          <a:bodyPr wrap="square" rtlCol="0" anchor="ctr"/>
          <a:lstStyle/>
          <a:p>
            <a:pPr marL="0" indent="0">
              <a:buNone/>
            </a:pPr>
            <a:r>
              <a:rPr lang="en-US" sz="800" b="1" dirty="0">
                <a:solidFill>
                  <a:srgbClr val="94A3B8"/>
                </a:solidFill>
                <a:latin typeface="Inter" pitchFamily="34" charset="0"/>
                <a:ea typeface="Inter" pitchFamily="34" charset="-122"/>
                <a:cs typeface="Inter" pitchFamily="34" charset="-120"/>
              </a:rPr>
              <a:t>DEFENSIVE REG</a:t>
            </a:r>
            <a:endParaRPr lang="en-US" sz="800" dirty="0"/>
          </a:p>
        </p:txBody>
      </p:sp>
      <p:sp>
        <p:nvSpPr>
          <p:cNvPr id="37" name="Text 35"/>
          <p:cNvSpPr/>
          <p:nvPr/>
        </p:nvSpPr>
        <p:spPr>
          <a:xfrm>
            <a:off x="9052560" y="5074920"/>
            <a:ext cx="2560320" cy="274320"/>
          </a:xfrm>
          <a:prstGeom prst="rect">
            <a:avLst/>
          </a:prstGeom>
          <a:noFill/>
          <a:ln/>
        </p:spPr>
        <p:txBody>
          <a:bodyPr wrap="square" rtlCol="0" anchor="ctr"/>
          <a:lstStyle/>
          <a:p>
            <a:pPr marL="0" indent="0">
              <a:buNone/>
            </a:pPr>
            <a:r>
              <a:rPr lang="en-US" sz="2000" b="1" dirty="0">
                <a:solidFill>
                  <a:srgbClr val="FFFFFF"/>
                </a:solidFill>
                <a:latin typeface="Manrope" pitchFamily="34" charset="0"/>
                <a:ea typeface="Manrope" pitchFamily="34" charset="-122"/>
                <a:cs typeface="Manrope" pitchFamily="34" charset="-120"/>
              </a:rPr>
              <a:t>Varies</a:t>
            </a:r>
            <a:endParaRPr lang="en-US" sz="2000" dirty="0"/>
          </a:p>
        </p:txBody>
      </p:sp>
      <p:sp>
        <p:nvSpPr>
          <p:cNvPr id="38" name="Text 36"/>
          <p:cNvSpPr/>
          <p:nvPr/>
        </p:nvSpPr>
        <p:spPr>
          <a:xfrm>
            <a:off x="9052560" y="5330952"/>
            <a:ext cx="2560320" cy="164592"/>
          </a:xfrm>
          <a:prstGeom prst="rect">
            <a:avLst/>
          </a:prstGeom>
          <a:noFill/>
          <a:ln/>
        </p:spPr>
        <p:txBody>
          <a:bodyPr wrap="square" rtlCol="0" anchor="ctr"/>
          <a:lstStyle/>
          <a:p>
            <a:pPr marL="0" indent="0">
              <a:buNone/>
            </a:pPr>
            <a:r>
              <a:rPr lang="en-US" sz="800" dirty="0">
                <a:solidFill>
                  <a:srgbClr val="94A3B8"/>
                </a:solidFill>
                <a:latin typeface="Inter" pitchFamily="34" charset="0"/>
                <a:ea typeface="Inter" pitchFamily="34" charset="-122"/>
                <a:cs typeface="Inter" pitchFamily="34" charset="-120"/>
              </a:rPr>
              <a:t>by TLD / registrar</a:t>
            </a:r>
            <a:endParaRPr lang="en-US" sz="800" dirty="0"/>
          </a:p>
        </p:txBody>
      </p:sp>
      <p:sp>
        <p:nvSpPr>
          <p:cNvPr id="39" name="Text 37"/>
          <p:cNvSpPr/>
          <p:nvPr/>
        </p:nvSpPr>
        <p:spPr>
          <a:xfrm>
            <a:off x="548640" y="6309360"/>
            <a:ext cx="11155680" cy="27432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Assessment based on 100 analyzed candidates | 21 active threat signals detected</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Highest-Priority Domains</a:t>
            </a:r>
            <a:endParaRPr lang="en-US" sz="2600" dirty="0"/>
          </a:p>
        </p:txBody>
      </p:sp>
      <p:sp>
        <p:nvSpPr>
          <p:cNvPr id="8" name="Text 6"/>
          <p:cNvSpPr/>
          <p:nvPr/>
        </p:nvSpPr>
        <p:spPr>
          <a:xfrm>
            <a:off x="548640" y="1051560"/>
            <a:ext cx="11155680" cy="256032"/>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100 lookalike candidates were evaluated. These 8 pose the greatest impersonation risk to MOORLI.</a:t>
            </a:r>
            <a:endParaRPr lang="en-US" sz="1000" dirty="0"/>
          </a:p>
        </p:txBody>
      </p:sp>
      <p:sp>
        <p:nvSpPr>
          <p:cNvPr id="9" name="Shape 7"/>
          <p:cNvSpPr/>
          <p:nvPr/>
        </p:nvSpPr>
        <p:spPr>
          <a:xfrm>
            <a:off x="548640" y="1417320"/>
            <a:ext cx="11155680" cy="384048"/>
          </a:xfrm>
          <a:prstGeom prst="roundRect">
            <a:avLst/>
          </a:prstGeom>
          <a:solidFill>
            <a:srgbClr val="0A111F"/>
          </a:solidFill>
          <a:ln w="12700">
            <a:solidFill>
              <a:srgbClr val="0A111F"/>
            </a:solidFill>
            <a:prstDash val="solid"/>
          </a:ln>
        </p:spPr>
      </p:sp>
      <p:sp>
        <p:nvSpPr>
          <p:cNvPr id="10" name="Text 8"/>
          <p:cNvSpPr/>
          <p:nvPr/>
        </p:nvSpPr>
        <p:spPr>
          <a:xfrm>
            <a:off x="685800" y="1490472"/>
            <a:ext cx="36576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Domain</a:t>
            </a:r>
            <a:endParaRPr lang="en-US" sz="1000" dirty="0"/>
          </a:p>
        </p:txBody>
      </p:sp>
      <p:sp>
        <p:nvSpPr>
          <p:cNvPr id="11" name="Text 9"/>
          <p:cNvSpPr/>
          <p:nvPr/>
        </p:nvSpPr>
        <p:spPr>
          <a:xfrm>
            <a:off x="4389120" y="1490472"/>
            <a:ext cx="164592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Classification</a:t>
            </a:r>
            <a:endParaRPr lang="en-US" sz="1000" dirty="0"/>
          </a:p>
        </p:txBody>
      </p:sp>
      <p:sp>
        <p:nvSpPr>
          <p:cNvPr id="12" name="Text 10"/>
          <p:cNvSpPr/>
          <p:nvPr/>
        </p:nvSpPr>
        <p:spPr>
          <a:xfrm>
            <a:off x="6126480" y="1490472"/>
            <a:ext cx="201168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Risk</a:t>
            </a:r>
            <a:endParaRPr lang="en-US" sz="1000" dirty="0"/>
          </a:p>
        </p:txBody>
      </p:sp>
      <p:sp>
        <p:nvSpPr>
          <p:cNvPr id="13" name="Text 11"/>
          <p:cNvSpPr/>
          <p:nvPr/>
        </p:nvSpPr>
        <p:spPr>
          <a:xfrm>
            <a:off x="8229600" y="1490472"/>
            <a:ext cx="329184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Signals Detected</a:t>
            </a:r>
            <a:endParaRPr lang="en-US" sz="1000" dirty="0"/>
          </a:p>
        </p:txBody>
      </p:sp>
      <p:sp>
        <p:nvSpPr>
          <p:cNvPr id="14" name="Shape 12"/>
          <p:cNvSpPr/>
          <p:nvPr/>
        </p:nvSpPr>
        <p:spPr>
          <a:xfrm>
            <a:off x="548640" y="1801368"/>
            <a:ext cx="11155680" cy="548640"/>
          </a:xfrm>
          <a:prstGeom prst="rect">
            <a:avLst/>
          </a:prstGeom>
          <a:solidFill>
            <a:srgbClr val="FFFFFF"/>
          </a:solidFill>
          <a:ln w="12700">
            <a:solidFill>
              <a:srgbClr val="E4E7EC"/>
            </a:solidFill>
            <a:prstDash val="solid"/>
          </a:ln>
        </p:spPr>
      </p:sp>
      <p:sp>
        <p:nvSpPr>
          <p:cNvPr id="15" name="Text 13"/>
          <p:cNvSpPr/>
          <p:nvPr/>
        </p:nvSpPr>
        <p:spPr>
          <a:xfrm>
            <a:off x="685800" y="187452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mooli.org</a:t>
            </a:r>
            <a:endParaRPr lang="en-US" sz="1100" dirty="0"/>
          </a:p>
        </p:txBody>
      </p:sp>
      <p:sp>
        <p:nvSpPr>
          <p:cNvPr id="16" name="Text 14"/>
          <p:cNvSpPr/>
          <p:nvPr/>
        </p:nvSpPr>
        <p:spPr>
          <a:xfrm>
            <a:off x="685800" y="207568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Doubled or dropped letter. Common squ...</a:t>
            </a:r>
            <a:endParaRPr lang="en-US" sz="800" dirty="0"/>
          </a:p>
        </p:txBody>
      </p:sp>
      <p:sp>
        <p:nvSpPr>
          <p:cNvPr id="17" name="Text 15"/>
          <p:cNvSpPr/>
          <p:nvPr/>
        </p:nvSpPr>
        <p:spPr>
          <a:xfrm>
            <a:off x="4389120" y="193852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18" name="Text 16"/>
          <p:cNvSpPr/>
          <p:nvPr/>
        </p:nvSpPr>
        <p:spPr>
          <a:xfrm>
            <a:off x="6126480" y="189280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30</a:t>
            </a:r>
            <a:endParaRPr lang="en-US" sz="1400" dirty="0"/>
          </a:p>
        </p:txBody>
      </p:sp>
      <p:sp>
        <p:nvSpPr>
          <p:cNvPr id="19" name="Shape 17"/>
          <p:cNvSpPr/>
          <p:nvPr/>
        </p:nvSpPr>
        <p:spPr>
          <a:xfrm>
            <a:off x="6629400" y="2002536"/>
            <a:ext cx="1371600" cy="109728"/>
          </a:xfrm>
          <a:prstGeom prst="rect">
            <a:avLst/>
          </a:prstGeom>
          <a:solidFill>
            <a:srgbClr val="E5E7EB"/>
          </a:solidFill>
          <a:ln w="12700">
            <a:solidFill>
              <a:srgbClr val="E5E7EB"/>
            </a:solidFill>
            <a:prstDash val="solid"/>
          </a:ln>
        </p:spPr>
      </p:sp>
      <p:sp>
        <p:nvSpPr>
          <p:cNvPr id="20" name="Shape 18"/>
          <p:cNvSpPr/>
          <p:nvPr/>
        </p:nvSpPr>
        <p:spPr>
          <a:xfrm>
            <a:off x="6629400" y="2002536"/>
            <a:ext cx="411480" cy="109728"/>
          </a:xfrm>
          <a:prstGeom prst="rect">
            <a:avLst/>
          </a:prstGeom>
          <a:solidFill>
            <a:srgbClr val="22C55E"/>
          </a:solidFill>
          <a:ln w="12700">
            <a:solidFill>
              <a:srgbClr val="22C55E"/>
            </a:solidFill>
            <a:prstDash val="solid"/>
          </a:ln>
        </p:spPr>
      </p:sp>
      <p:sp>
        <p:nvSpPr>
          <p:cNvPr id="21" name="Text 19"/>
          <p:cNvSpPr/>
          <p:nvPr/>
        </p:nvSpPr>
        <p:spPr>
          <a:xfrm>
            <a:off x="8275320" y="192938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22" name="Text 20"/>
          <p:cNvSpPr/>
          <p:nvPr/>
        </p:nvSpPr>
        <p:spPr>
          <a:xfrm>
            <a:off x="9079992" y="192938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23" name="Text 21"/>
          <p:cNvSpPr/>
          <p:nvPr/>
        </p:nvSpPr>
        <p:spPr>
          <a:xfrm>
            <a:off x="9884664" y="192938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Login: yes</a:t>
            </a:r>
            <a:endParaRPr lang="en-US" sz="720" dirty="0"/>
          </a:p>
        </p:txBody>
      </p:sp>
      <p:sp>
        <p:nvSpPr>
          <p:cNvPr id="24" name="Text 22"/>
          <p:cNvSpPr/>
          <p:nvPr/>
        </p:nvSpPr>
        <p:spPr>
          <a:xfrm>
            <a:off x="10689336" y="192938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25" name="Shape 23"/>
          <p:cNvSpPr/>
          <p:nvPr/>
        </p:nvSpPr>
        <p:spPr>
          <a:xfrm>
            <a:off x="548640" y="2350008"/>
            <a:ext cx="11155680" cy="548640"/>
          </a:xfrm>
          <a:prstGeom prst="rect">
            <a:avLst/>
          </a:prstGeom>
          <a:solidFill>
            <a:srgbClr val="F9FAFB"/>
          </a:solidFill>
          <a:ln w="12700">
            <a:solidFill>
              <a:srgbClr val="E4E7EC"/>
            </a:solidFill>
            <a:prstDash val="solid"/>
          </a:ln>
        </p:spPr>
      </p:sp>
      <p:sp>
        <p:nvSpPr>
          <p:cNvPr id="26" name="Text 24"/>
          <p:cNvSpPr/>
          <p:nvPr/>
        </p:nvSpPr>
        <p:spPr>
          <a:xfrm>
            <a:off x="685800" y="242316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moori.info</a:t>
            </a:r>
            <a:endParaRPr lang="en-US" sz="1100" dirty="0"/>
          </a:p>
        </p:txBody>
      </p:sp>
      <p:sp>
        <p:nvSpPr>
          <p:cNvPr id="27" name="Text 25"/>
          <p:cNvSpPr/>
          <p:nvPr/>
        </p:nvSpPr>
        <p:spPr>
          <a:xfrm>
            <a:off x="685800" y="262432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Doubled or dropped letter. Common squ...</a:t>
            </a:r>
            <a:endParaRPr lang="en-US" sz="800" dirty="0"/>
          </a:p>
        </p:txBody>
      </p:sp>
      <p:sp>
        <p:nvSpPr>
          <p:cNvPr id="28" name="Text 26"/>
          <p:cNvSpPr/>
          <p:nvPr/>
        </p:nvSpPr>
        <p:spPr>
          <a:xfrm>
            <a:off x="4389120" y="248716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29" name="Text 27"/>
          <p:cNvSpPr/>
          <p:nvPr/>
        </p:nvSpPr>
        <p:spPr>
          <a:xfrm>
            <a:off x="6126480" y="244144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27</a:t>
            </a:r>
            <a:endParaRPr lang="en-US" sz="1400" dirty="0"/>
          </a:p>
        </p:txBody>
      </p:sp>
      <p:sp>
        <p:nvSpPr>
          <p:cNvPr id="30" name="Shape 28"/>
          <p:cNvSpPr/>
          <p:nvPr/>
        </p:nvSpPr>
        <p:spPr>
          <a:xfrm>
            <a:off x="6629400" y="2551176"/>
            <a:ext cx="1371600" cy="109728"/>
          </a:xfrm>
          <a:prstGeom prst="rect">
            <a:avLst/>
          </a:prstGeom>
          <a:solidFill>
            <a:srgbClr val="E5E7EB"/>
          </a:solidFill>
          <a:ln w="12700">
            <a:solidFill>
              <a:srgbClr val="E5E7EB"/>
            </a:solidFill>
            <a:prstDash val="solid"/>
          </a:ln>
        </p:spPr>
      </p:sp>
      <p:sp>
        <p:nvSpPr>
          <p:cNvPr id="31" name="Shape 29"/>
          <p:cNvSpPr/>
          <p:nvPr/>
        </p:nvSpPr>
        <p:spPr>
          <a:xfrm>
            <a:off x="6629400" y="2551176"/>
            <a:ext cx="370332" cy="109728"/>
          </a:xfrm>
          <a:prstGeom prst="rect">
            <a:avLst/>
          </a:prstGeom>
          <a:solidFill>
            <a:srgbClr val="22C55E"/>
          </a:solidFill>
          <a:ln w="12700">
            <a:solidFill>
              <a:srgbClr val="22C55E"/>
            </a:solidFill>
            <a:prstDash val="solid"/>
          </a:ln>
        </p:spPr>
      </p:sp>
      <p:sp>
        <p:nvSpPr>
          <p:cNvPr id="32" name="Text 30"/>
          <p:cNvSpPr/>
          <p:nvPr/>
        </p:nvSpPr>
        <p:spPr>
          <a:xfrm>
            <a:off x="8275320" y="247802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33" name="Text 31"/>
          <p:cNvSpPr/>
          <p:nvPr/>
        </p:nvSpPr>
        <p:spPr>
          <a:xfrm>
            <a:off x="9079992" y="247802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34" name="Text 32"/>
          <p:cNvSpPr/>
          <p:nvPr/>
        </p:nvSpPr>
        <p:spPr>
          <a:xfrm>
            <a:off x="9884664" y="247802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35" name="Text 33"/>
          <p:cNvSpPr/>
          <p:nvPr/>
        </p:nvSpPr>
        <p:spPr>
          <a:xfrm>
            <a:off x="10689336" y="247802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36" name="Shape 34"/>
          <p:cNvSpPr/>
          <p:nvPr/>
        </p:nvSpPr>
        <p:spPr>
          <a:xfrm>
            <a:off x="548640" y="2898648"/>
            <a:ext cx="11155680" cy="548640"/>
          </a:xfrm>
          <a:prstGeom prst="rect">
            <a:avLst/>
          </a:prstGeom>
          <a:solidFill>
            <a:srgbClr val="FFFFFF"/>
          </a:solidFill>
          <a:ln w="12700">
            <a:solidFill>
              <a:srgbClr val="E4E7EC"/>
            </a:solidFill>
            <a:prstDash val="solid"/>
          </a:ln>
        </p:spPr>
      </p:sp>
      <p:sp>
        <p:nvSpPr>
          <p:cNvPr id="37" name="Text 35"/>
          <p:cNvSpPr/>
          <p:nvPr/>
        </p:nvSpPr>
        <p:spPr>
          <a:xfrm>
            <a:off x="685800" y="297180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mooli.online</a:t>
            </a:r>
            <a:endParaRPr lang="en-US" sz="1100" dirty="0"/>
          </a:p>
        </p:txBody>
      </p:sp>
      <p:sp>
        <p:nvSpPr>
          <p:cNvPr id="38" name="Text 36"/>
          <p:cNvSpPr/>
          <p:nvPr/>
        </p:nvSpPr>
        <p:spPr>
          <a:xfrm>
            <a:off x="685800" y="317296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Doubled or dropped letter. Common squ...</a:t>
            </a:r>
            <a:endParaRPr lang="en-US" sz="800" dirty="0"/>
          </a:p>
        </p:txBody>
      </p:sp>
      <p:sp>
        <p:nvSpPr>
          <p:cNvPr id="39" name="Text 37"/>
          <p:cNvSpPr/>
          <p:nvPr/>
        </p:nvSpPr>
        <p:spPr>
          <a:xfrm>
            <a:off x="4389120" y="303580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40" name="Text 38"/>
          <p:cNvSpPr/>
          <p:nvPr/>
        </p:nvSpPr>
        <p:spPr>
          <a:xfrm>
            <a:off x="6126480" y="299008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24</a:t>
            </a:r>
            <a:endParaRPr lang="en-US" sz="1400" dirty="0"/>
          </a:p>
        </p:txBody>
      </p:sp>
      <p:sp>
        <p:nvSpPr>
          <p:cNvPr id="41" name="Shape 39"/>
          <p:cNvSpPr/>
          <p:nvPr/>
        </p:nvSpPr>
        <p:spPr>
          <a:xfrm>
            <a:off x="6629400" y="3099816"/>
            <a:ext cx="1371600" cy="109728"/>
          </a:xfrm>
          <a:prstGeom prst="rect">
            <a:avLst/>
          </a:prstGeom>
          <a:solidFill>
            <a:srgbClr val="E5E7EB"/>
          </a:solidFill>
          <a:ln w="12700">
            <a:solidFill>
              <a:srgbClr val="E5E7EB"/>
            </a:solidFill>
            <a:prstDash val="solid"/>
          </a:ln>
        </p:spPr>
      </p:sp>
      <p:sp>
        <p:nvSpPr>
          <p:cNvPr id="42" name="Shape 40"/>
          <p:cNvSpPr/>
          <p:nvPr/>
        </p:nvSpPr>
        <p:spPr>
          <a:xfrm>
            <a:off x="6629400" y="3099816"/>
            <a:ext cx="329184" cy="109728"/>
          </a:xfrm>
          <a:prstGeom prst="rect">
            <a:avLst/>
          </a:prstGeom>
          <a:solidFill>
            <a:srgbClr val="22C55E"/>
          </a:solidFill>
          <a:ln w="12700">
            <a:solidFill>
              <a:srgbClr val="22C55E"/>
            </a:solidFill>
            <a:prstDash val="solid"/>
          </a:ln>
        </p:spPr>
      </p:sp>
      <p:sp>
        <p:nvSpPr>
          <p:cNvPr id="43" name="Text 41"/>
          <p:cNvSpPr/>
          <p:nvPr/>
        </p:nvSpPr>
        <p:spPr>
          <a:xfrm>
            <a:off x="8275320" y="302666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44" name="Text 42"/>
          <p:cNvSpPr/>
          <p:nvPr/>
        </p:nvSpPr>
        <p:spPr>
          <a:xfrm>
            <a:off x="9079992" y="302666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45" name="Text 43"/>
          <p:cNvSpPr/>
          <p:nvPr/>
        </p:nvSpPr>
        <p:spPr>
          <a:xfrm>
            <a:off x="9884664" y="302666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46" name="Text 44"/>
          <p:cNvSpPr/>
          <p:nvPr/>
        </p:nvSpPr>
        <p:spPr>
          <a:xfrm>
            <a:off x="10689336" y="302666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47" name="Shape 45"/>
          <p:cNvSpPr/>
          <p:nvPr/>
        </p:nvSpPr>
        <p:spPr>
          <a:xfrm>
            <a:off x="548640" y="3447288"/>
            <a:ext cx="11155680" cy="548640"/>
          </a:xfrm>
          <a:prstGeom prst="rect">
            <a:avLst/>
          </a:prstGeom>
          <a:solidFill>
            <a:srgbClr val="F9FAFB"/>
          </a:solidFill>
          <a:ln w="12700">
            <a:solidFill>
              <a:srgbClr val="E4E7EC"/>
            </a:solidFill>
            <a:prstDash val="solid"/>
          </a:ln>
        </p:spPr>
      </p:sp>
      <p:sp>
        <p:nvSpPr>
          <p:cNvPr id="48" name="Text 46"/>
          <p:cNvSpPr/>
          <p:nvPr/>
        </p:nvSpPr>
        <p:spPr>
          <a:xfrm>
            <a:off x="685800" y="352044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moorla.io</a:t>
            </a:r>
            <a:endParaRPr lang="en-US" sz="1100" dirty="0"/>
          </a:p>
        </p:txBody>
      </p:sp>
      <p:sp>
        <p:nvSpPr>
          <p:cNvPr id="49" name="Text 47"/>
          <p:cNvSpPr/>
          <p:nvPr/>
        </p:nvSpPr>
        <p:spPr>
          <a:xfrm>
            <a:off x="685800" y="372160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Vowel substitution. Moderately decept...</a:t>
            </a:r>
            <a:endParaRPr lang="en-US" sz="800" dirty="0"/>
          </a:p>
        </p:txBody>
      </p:sp>
      <p:sp>
        <p:nvSpPr>
          <p:cNvPr id="50" name="Text 48"/>
          <p:cNvSpPr/>
          <p:nvPr/>
        </p:nvSpPr>
        <p:spPr>
          <a:xfrm>
            <a:off x="4389120" y="358444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51" name="Text 49"/>
          <p:cNvSpPr/>
          <p:nvPr/>
        </p:nvSpPr>
        <p:spPr>
          <a:xfrm>
            <a:off x="6126480" y="353872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28</a:t>
            </a:r>
            <a:endParaRPr lang="en-US" sz="1400" dirty="0"/>
          </a:p>
        </p:txBody>
      </p:sp>
      <p:sp>
        <p:nvSpPr>
          <p:cNvPr id="52" name="Shape 50"/>
          <p:cNvSpPr/>
          <p:nvPr/>
        </p:nvSpPr>
        <p:spPr>
          <a:xfrm>
            <a:off x="6629400" y="3648456"/>
            <a:ext cx="1371600" cy="109728"/>
          </a:xfrm>
          <a:prstGeom prst="rect">
            <a:avLst/>
          </a:prstGeom>
          <a:solidFill>
            <a:srgbClr val="E5E7EB"/>
          </a:solidFill>
          <a:ln w="12700">
            <a:solidFill>
              <a:srgbClr val="E5E7EB"/>
            </a:solidFill>
            <a:prstDash val="solid"/>
          </a:ln>
        </p:spPr>
      </p:sp>
      <p:sp>
        <p:nvSpPr>
          <p:cNvPr id="53" name="Shape 51"/>
          <p:cNvSpPr/>
          <p:nvPr/>
        </p:nvSpPr>
        <p:spPr>
          <a:xfrm>
            <a:off x="6629400" y="3648456"/>
            <a:ext cx="384048" cy="109728"/>
          </a:xfrm>
          <a:prstGeom prst="rect">
            <a:avLst/>
          </a:prstGeom>
          <a:solidFill>
            <a:srgbClr val="22C55E"/>
          </a:solidFill>
          <a:ln w="12700">
            <a:solidFill>
              <a:srgbClr val="22C55E"/>
            </a:solidFill>
            <a:prstDash val="solid"/>
          </a:ln>
        </p:spPr>
      </p:sp>
      <p:sp>
        <p:nvSpPr>
          <p:cNvPr id="54" name="Text 52"/>
          <p:cNvSpPr/>
          <p:nvPr/>
        </p:nvSpPr>
        <p:spPr>
          <a:xfrm>
            <a:off x="8275320" y="357530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55" name="Text 53"/>
          <p:cNvSpPr/>
          <p:nvPr/>
        </p:nvSpPr>
        <p:spPr>
          <a:xfrm>
            <a:off x="9079992" y="357530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Web: no</a:t>
            </a:r>
            <a:endParaRPr lang="en-US" sz="720" dirty="0"/>
          </a:p>
        </p:txBody>
      </p:sp>
      <p:sp>
        <p:nvSpPr>
          <p:cNvPr id="56" name="Text 54"/>
          <p:cNvSpPr/>
          <p:nvPr/>
        </p:nvSpPr>
        <p:spPr>
          <a:xfrm>
            <a:off x="9884664" y="357530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57" name="Text 55"/>
          <p:cNvSpPr/>
          <p:nvPr/>
        </p:nvSpPr>
        <p:spPr>
          <a:xfrm>
            <a:off x="10689336" y="357530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58" name="Shape 56"/>
          <p:cNvSpPr/>
          <p:nvPr/>
        </p:nvSpPr>
        <p:spPr>
          <a:xfrm>
            <a:off x="548640" y="3995928"/>
            <a:ext cx="11155680" cy="548640"/>
          </a:xfrm>
          <a:prstGeom prst="rect">
            <a:avLst/>
          </a:prstGeom>
          <a:solidFill>
            <a:srgbClr val="FFFFFF"/>
          </a:solidFill>
          <a:ln w="12700">
            <a:solidFill>
              <a:srgbClr val="E4E7EC"/>
            </a:solidFill>
            <a:prstDash val="solid"/>
          </a:ln>
        </p:spPr>
      </p:sp>
      <p:sp>
        <p:nvSpPr>
          <p:cNvPr id="59" name="Text 57"/>
          <p:cNvSpPr/>
          <p:nvPr/>
        </p:nvSpPr>
        <p:spPr>
          <a:xfrm>
            <a:off x="685800" y="406908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moorii.net</a:t>
            </a:r>
            <a:endParaRPr lang="en-US" sz="1100" dirty="0"/>
          </a:p>
        </p:txBody>
      </p:sp>
      <p:sp>
        <p:nvSpPr>
          <p:cNvPr id="60" name="Text 58"/>
          <p:cNvSpPr/>
          <p:nvPr/>
        </p:nvSpPr>
        <p:spPr>
          <a:xfrm>
            <a:off x="685800" y="427024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Similarity pattern does not match com...</a:t>
            </a:r>
            <a:endParaRPr lang="en-US" sz="800" dirty="0"/>
          </a:p>
        </p:txBody>
      </p:sp>
      <p:sp>
        <p:nvSpPr>
          <p:cNvPr id="61" name="Text 59"/>
          <p:cNvSpPr/>
          <p:nvPr/>
        </p:nvSpPr>
        <p:spPr>
          <a:xfrm>
            <a:off x="4389120" y="413308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62" name="Text 60"/>
          <p:cNvSpPr/>
          <p:nvPr/>
        </p:nvSpPr>
        <p:spPr>
          <a:xfrm>
            <a:off x="6126480" y="408736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25</a:t>
            </a:r>
            <a:endParaRPr lang="en-US" sz="1400" dirty="0"/>
          </a:p>
        </p:txBody>
      </p:sp>
      <p:sp>
        <p:nvSpPr>
          <p:cNvPr id="63" name="Shape 61"/>
          <p:cNvSpPr/>
          <p:nvPr/>
        </p:nvSpPr>
        <p:spPr>
          <a:xfrm>
            <a:off x="6629400" y="4197096"/>
            <a:ext cx="1371600" cy="109728"/>
          </a:xfrm>
          <a:prstGeom prst="rect">
            <a:avLst/>
          </a:prstGeom>
          <a:solidFill>
            <a:srgbClr val="E5E7EB"/>
          </a:solidFill>
          <a:ln w="12700">
            <a:solidFill>
              <a:srgbClr val="E5E7EB"/>
            </a:solidFill>
            <a:prstDash val="solid"/>
          </a:ln>
        </p:spPr>
      </p:sp>
      <p:sp>
        <p:nvSpPr>
          <p:cNvPr id="64" name="Shape 62"/>
          <p:cNvSpPr/>
          <p:nvPr/>
        </p:nvSpPr>
        <p:spPr>
          <a:xfrm>
            <a:off x="6629400" y="4197096"/>
            <a:ext cx="342900" cy="109728"/>
          </a:xfrm>
          <a:prstGeom prst="rect">
            <a:avLst/>
          </a:prstGeom>
          <a:solidFill>
            <a:srgbClr val="22C55E"/>
          </a:solidFill>
          <a:ln w="12700">
            <a:solidFill>
              <a:srgbClr val="22C55E"/>
            </a:solidFill>
            <a:prstDash val="solid"/>
          </a:ln>
        </p:spPr>
      </p:sp>
      <p:sp>
        <p:nvSpPr>
          <p:cNvPr id="65" name="Text 63"/>
          <p:cNvSpPr/>
          <p:nvPr/>
        </p:nvSpPr>
        <p:spPr>
          <a:xfrm>
            <a:off x="8275320" y="412394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66" name="Text 64"/>
          <p:cNvSpPr/>
          <p:nvPr/>
        </p:nvSpPr>
        <p:spPr>
          <a:xfrm>
            <a:off x="9079992" y="412394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Web: no</a:t>
            </a:r>
            <a:endParaRPr lang="en-US" sz="720" dirty="0"/>
          </a:p>
        </p:txBody>
      </p:sp>
      <p:sp>
        <p:nvSpPr>
          <p:cNvPr id="67" name="Text 65"/>
          <p:cNvSpPr/>
          <p:nvPr/>
        </p:nvSpPr>
        <p:spPr>
          <a:xfrm>
            <a:off x="9884664" y="412394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68" name="Text 66"/>
          <p:cNvSpPr/>
          <p:nvPr/>
        </p:nvSpPr>
        <p:spPr>
          <a:xfrm>
            <a:off x="10689336" y="412394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69" name="Shape 67"/>
          <p:cNvSpPr/>
          <p:nvPr/>
        </p:nvSpPr>
        <p:spPr>
          <a:xfrm>
            <a:off x="548640" y="4544568"/>
            <a:ext cx="11155680" cy="548640"/>
          </a:xfrm>
          <a:prstGeom prst="rect">
            <a:avLst/>
          </a:prstGeom>
          <a:solidFill>
            <a:srgbClr val="F9FAFB"/>
          </a:solidFill>
          <a:ln w="12700">
            <a:solidFill>
              <a:srgbClr val="E4E7EC"/>
            </a:solidFill>
            <a:prstDash val="solid"/>
          </a:ln>
        </p:spPr>
      </p:sp>
      <p:sp>
        <p:nvSpPr>
          <p:cNvPr id="70" name="Text 68"/>
          <p:cNvSpPr/>
          <p:nvPr/>
        </p:nvSpPr>
        <p:spPr>
          <a:xfrm>
            <a:off x="685800" y="461772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moorki.com</a:t>
            </a:r>
            <a:endParaRPr lang="en-US" sz="1100" dirty="0"/>
          </a:p>
        </p:txBody>
      </p:sp>
      <p:sp>
        <p:nvSpPr>
          <p:cNvPr id="71" name="Text 69"/>
          <p:cNvSpPr/>
          <p:nvPr/>
        </p:nvSpPr>
        <p:spPr>
          <a:xfrm>
            <a:off x="685800" y="481888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Keyboard-adjacent typo. Common user m...</a:t>
            </a:r>
            <a:endParaRPr lang="en-US" sz="800" dirty="0"/>
          </a:p>
        </p:txBody>
      </p:sp>
      <p:sp>
        <p:nvSpPr>
          <p:cNvPr id="72" name="Text 70"/>
          <p:cNvSpPr/>
          <p:nvPr/>
        </p:nvSpPr>
        <p:spPr>
          <a:xfrm>
            <a:off x="4389120" y="468172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73" name="Text 71"/>
          <p:cNvSpPr/>
          <p:nvPr/>
        </p:nvSpPr>
        <p:spPr>
          <a:xfrm>
            <a:off x="6126480" y="463600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25</a:t>
            </a:r>
            <a:endParaRPr lang="en-US" sz="1400" dirty="0"/>
          </a:p>
        </p:txBody>
      </p:sp>
      <p:sp>
        <p:nvSpPr>
          <p:cNvPr id="74" name="Shape 72"/>
          <p:cNvSpPr/>
          <p:nvPr/>
        </p:nvSpPr>
        <p:spPr>
          <a:xfrm>
            <a:off x="6629400" y="4745736"/>
            <a:ext cx="1371600" cy="109728"/>
          </a:xfrm>
          <a:prstGeom prst="rect">
            <a:avLst/>
          </a:prstGeom>
          <a:solidFill>
            <a:srgbClr val="E5E7EB"/>
          </a:solidFill>
          <a:ln w="12700">
            <a:solidFill>
              <a:srgbClr val="E5E7EB"/>
            </a:solidFill>
            <a:prstDash val="solid"/>
          </a:ln>
        </p:spPr>
      </p:sp>
      <p:sp>
        <p:nvSpPr>
          <p:cNvPr id="75" name="Shape 73"/>
          <p:cNvSpPr/>
          <p:nvPr/>
        </p:nvSpPr>
        <p:spPr>
          <a:xfrm>
            <a:off x="6629400" y="4745736"/>
            <a:ext cx="342900" cy="109728"/>
          </a:xfrm>
          <a:prstGeom prst="rect">
            <a:avLst/>
          </a:prstGeom>
          <a:solidFill>
            <a:srgbClr val="22C55E"/>
          </a:solidFill>
          <a:ln w="12700">
            <a:solidFill>
              <a:srgbClr val="22C55E"/>
            </a:solidFill>
            <a:prstDash val="solid"/>
          </a:ln>
        </p:spPr>
      </p:sp>
      <p:sp>
        <p:nvSpPr>
          <p:cNvPr id="76" name="Text 74"/>
          <p:cNvSpPr/>
          <p:nvPr/>
        </p:nvSpPr>
        <p:spPr>
          <a:xfrm>
            <a:off x="8275320" y="467258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77" name="Text 75"/>
          <p:cNvSpPr/>
          <p:nvPr/>
        </p:nvSpPr>
        <p:spPr>
          <a:xfrm>
            <a:off x="9079992" y="467258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78" name="Text 76"/>
          <p:cNvSpPr/>
          <p:nvPr/>
        </p:nvSpPr>
        <p:spPr>
          <a:xfrm>
            <a:off x="9884664" y="467258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79" name="Text 77"/>
          <p:cNvSpPr/>
          <p:nvPr/>
        </p:nvSpPr>
        <p:spPr>
          <a:xfrm>
            <a:off x="10689336" y="467258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80" name="Shape 78"/>
          <p:cNvSpPr/>
          <p:nvPr/>
        </p:nvSpPr>
        <p:spPr>
          <a:xfrm>
            <a:off x="548640" y="5093208"/>
            <a:ext cx="11155680" cy="548640"/>
          </a:xfrm>
          <a:prstGeom prst="rect">
            <a:avLst/>
          </a:prstGeom>
          <a:solidFill>
            <a:srgbClr val="FFFFFF"/>
          </a:solidFill>
          <a:ln w="12700">
            <a:solidFill>
              <a:srgbClr val="E4E7EC"/>
            </a:solidFill>
            <a:prstDash val="solid"/>
          </a:ln>
        </p:spPr>
      </p:sp>
      <p:sp>
        <p:nvSpPr>
          <p:cNvPr id="81" name="Text 79"/>
          <p:cNvSpPr/>
          <p:nvPr/>
        </p:nvSpPr>
        <p:spPr>
          <a:xfrm>
            <a:off x="685800" y="516636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morli.com</a:t>
            </a:r>
            <a:endParaRPr lang="en-US" sz="1100" dirty="0"/>
          </a:p>
        </p:txBody>
      </p:sp>
      <p:sp>
        <p:nvSpPr>
          <p:cNvPr id="82" name="Text 80"/>
          <p:cNvSpPr/>
          <p:nvPr/>
        </p:nvSpPr>
        <p:spPr>
          <a:xfrm>
            <a:off x="685800" y="536752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Doubled or dropped letter. Common squ...</a:t>
            </a:r>
            <a:endParaRPr lang="en-US" sz="800" dirty="0"/>
          </a:p>
        </p:txBody>
      </p:sp>
      <p:sp>
        <p:nvSpPr>
          <p:cNvPr id="83" name="Text 81"/>
          <p:cNvSpPr/>
          <p:nvPr/>
        </p:nvSpPr>
        <p:spPr>
          <a:xfrm>
            <a:off x="4389120" y="523036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84" name="Text 82"/>
          <p:cNvSpPr/>
          <p:nvPr/>
        </p:nvSpPr>
        <p:spPr>
          <a:xfrm>
            <a:off x="6126480" y="518464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24</a:t>
            </a:r>
            <a:endParaRPr lang="en-US" sz="1400" dirty="0"/>
          </a:p>
        </p:txBody>
      </p:sp>
      <p:sp>
        <p:nvSpPr>
          <p:cNvPr id="85" name="Shape 83"/>
          <p:cNvSpPr/>
          <p:nvPr/>
        </p:nvSpPr>
        <p:spPr>
          <a:xfrm>
            <a:off x="6629400" y="5294376"/>
            <a:ext cx="1371600" cy="109728"/>
          </a:xfrm>
          <a:prstGeom prst="rect">
            <a:avLst/>
          </a:prstGeom>
          <a:solidFill>
            <a:srgbClr val="E5E7EB"/>
          </a:solidFill>
          <a:ln w="12700">
            <a:solidFill>
              <a:srgbClr val="E5E7EB"/>
            </a:solidFill>
            <a:prstDash val="solid"/>
          </a:ln>
        </p:spPr>
      </p:sp>
      <p:sp>
        <p:nvSpPr>
          <p:cNvPr id="86" name="Shape 84"/>
          <p:cNvSpPr/>
          <p:nvPr/>
        </p:nvSpPr>
        <p:spPr>
          <a:xfrm>
            <a:off x="6629400" y="5294376"/>
            <a:ext cx="329184" cy="109728"/>
          </a:xfrm>
          <a:prstGeom prst="rect">
            <a:avLst/>
          </a:prstGeom>
          <a:solidFill>
            <a:srgbClr val="22C55E"/>
          </a:solidFill>
          <a:ln w="12700">
            <a:solidFill>
              <a:srgbClr val="22C55E"/>
            </a:solidFill>
            <a:prstDash val="solid"/>
          </a:ln>
        </p:spPr>
      </p:sp>
      <p:sp>
        <p:nvSpPr>
          <p:cNvPr id="87" name="Text 85"/>
          <p:cNvSpPr/>
          <p:nvPr/>
        </p:nvSpPr>
        <p:spPr>
          <a:xfrm>
            <a:off x="8275320" y="522122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88" name="Text 86"/>
          <p:cNvSpPr/>
          <p:nvPr/>
        </p:nvSpPr>
        <p:spPr>
          <a:xfrm>
            <a:off x="9079992" y="522122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89" name="Text 87"/>
          <p:cNvSpPr/>
          <p:nvPr/>
        </p:nvSpPr>
        <p:spPr>
          <a:xfrm>
            <a:off x="9884664" y="522122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90" name="Text 88"/>
          <p:cNvSpPr/>
          <p:nvPr/>
        </p:nvSpPr>
        <p:spPr>
          <a:xfrm>
            <a:off x="10689336" y="522122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91" name="Shape 89"/>
          <p:cNvSpPr/>
          <p:nvPr/>
        </p:nvSpPr>
        <p:spPr>
          <a:xfrm>
            <a:off x="548640" y="5641848"/>
            <a:ext cx="11155680" cy="548640"/>
          </a:xfrm>
          <a:prstGeom prst="rect">
            <a:avLst/>
          </a:prstGeom>
          <a:solidFill>
            <a:srgbClr val="F9FAFB"/>
          </a:solidFill>
          <a:ln w="12700">
            <a:solidFill>
              <a:srgbClr val="E4E7EC"/>
            </a:solidFill>
            <a:prstDash val="solid"/>
          </a:ln>
        </p:spPr>
      </p:sp>
      <p:sp>
        <p:nvSpPr>
          <p:cNvPr id="92" name="Text 90"/>
          <p:cNvSpPr/>
          <p:nvPr/>
        </p:nvSpPr>
        <p:spPr>
          <a:xfrm>
            <a:off x="685800" y="5715000"/>
            <a:ext cx="3657600" cy="18288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mourli.com</a:t>
            </a:r>
            <a:endParaRPr lang="en-US" sz="1100" dirty="0"/>
          </a:p>
        </p:txBody>
      </p:sp>
      <p:sp>
        <p:nvSpPr>
          <p:cNvPr id="93" name="Text 91"/>
          <p:cNvSpPr/>
          <p:nvPr/>
        </p:nvSpPr>
        <p:spPr>
          <a:xfrm>
            <a:off x="685800" y="5916168"/>
            <a:ext cx="3657600" cy="182880"/>
          </a:xfrm>
          <a:prstGeom prst="rect">
            <a:avLst/>
          </a:prstGeom>
          <a:noFill/>
          <a:ln/>
        </p:spPr>
        <p:txBody>
          <a:bodyPr wrap="square" rtlCol="0" anchor="ctr"/>
          <a:lstStyle/>
          <a:p>
            <a:pPr marL="0" indent="0">
              <a:buNone/>
            </a:pPr>
            <a:r>
              <a:rPr lang="en-US" sz="800" dirty="0">
                <a:solidFill>
                  <a:srgbClr val="667085"/>
                </a:solidFill>
                <a:latin typeface="Inter" pitchFamily="34" charset="0"/>
                <a:ea typeface="Inter" pitchFamily="34" charset="-122"/>
                <a:cs typeface="Inter" pitchFamily="34" charset="-120"/>
              </a:rPr>
              <a:t>Vowel substitution. Moderately decept...</a:t>
            </a:r>
            <a:endParaRPr lang="en-US" sz="800" dirty="0"/>
          </a:p>
        </p:txBody>
      </p:sp>
      <p:sp>
        <p:nvSpPr>
          <p:cNvPr id="94" name="Text 92"/>
          <p:cNvSpPr/>
          <p:nvPr/>
        </p:nvSpPr>
        <p:spPr>
          <a:xfrm>
            <a:off x="4389120" y="5779008"/>
            <a:ext cx="1645920" cy="228600"/>
          </a:xfrm>
          <a:prstGeom prst="rect">
            <a:avLst/>
          </a:prstGeom>
          <a:noFill/>
          <a:ln/>
        </p:spPr>
        <p:txBody>
          <a:bodyPr wrap="square" rtlCol="0" anchor="ctr"/>
          <a:lstStyle/>
          <a:p>
            <a:pPr marL="0" indent="0">
              <a:buNone/>
            </a:pPr>
            <a:r>
              <a:rPr lang="en-US" sz="1000" b="1" dirty="0">
                <a:solidFill>
                  <a:srgbClr val="B42318"/>
                </a:solidFill>
                <a:latin typeface="Inter" pitchFamily="34" charset="0"/>
                <a:ea typeface="Inter" pitchFamily="34" charset="-122"/>
                <a:cs typeface="Inter" pitchFamily="34" charset="-120"/>
              </a:rPr>
              <a:t>ACTIVE_THREAT</a:t>
            </a:r>
            <a:endParaRPr lang="en-US" sz="1000" dirty="0"/>
          </a:p>
        </p:txBody>
      </p:sp>
      <p:sp>
        <p:nvSpPr>
          <p:cNvPr id="95" name="Text 93"/>
          <p:cNvSpPr/>
          <p:nvPr/>
        </p:nvSpPr>
        <p:spPr>
          <a:xfrm>
            <a:off x="6126480" y="5733288"/>
            <a:ext cx="457200" cy="228600"/>
          </a:xfrm>
          <a:prstGeom prst="rect">
            <a:avLst/>
          </a:prstGeom>
          <a:noFill/>
          <a:ln/>
        </p:spPr>
        <p:txBody>
          <a:bodyPr wrap="square" rtlCol="0" anchor="ctr"/>
          <a:lstStyle/>
          <a:p>
            <a:pPr marL="0" indent="0">
              <a:buNone/>
            </a:pPr>
            <a:r>
              <a:rPr lang="en-US" sz="1400" b="1" dirty="0">
                <a:solidFill>
                  <a:srgbClr val="0A111F"/>
                </a:solidFill>
                <a:latin typeface="Manrope" pitchFamily="34" charset="0"/>
                <a:ea typeface="Manrope" pitchFamily="34" charset="-122"/>
                <a:cs typeface="Manrope" pitchFamily="34" charset="-120"/>
              </a:rPr>
              <a:t>23</a:t>
            </a:r>
            <a:endParaRPr lang="en-US" sz="1400" dirty="0"/>
          </a:p>
        </p:txBody>
      </p:sp>
      <p:sp>
        <p:nvSpPr>
          <p:cNvPr id="96" name="Shape 94"/>
          <p:cNvSpPr/>
          <p:nvPr/>
        </p:nvSpPr>
        <p:spPr>
          <a:xfrm>
            <a:off x="6629400" y="5843016"/>
            <a:ext cx="1371600" cy="109728"/>
          </a:xfrm>
          <a:prstGeom prst="rect">
            <a:avLst/>
          </a:prstGeom>
          <a:solidFill>
            <a:srgbClr val="E5E7EB"/>
          </a:solidFill>
          <a:ln w="12700">
            <a:solidFill>
              <a:srgbClr val="E5E7EB"/>
            </a:solidFill>
            <a:prstDash val="solid"/>
          </a:ln>
        </p:spPr>
      </p:sp>
      <p:sp>
        <p:nvSpPr>
          <p:cNvPr id="97" name="Shape 95"/>
          <p:cNvSpPr/>
          <p:nvPr/>
        </p:nvSpPr>
        <p:spPr>
          <a:xfrm>
            <a:off x="6629400" y="5843016"/>
            <a:ext cx="315468" cy="109728"/>
          </a:xfrm>
          <a:prstGeom prst="rect">
            <a:avLst/>
          </a:prstGeom>
          <a:solidFill>
            <a:srgbClr val="22C55E"/>
          </a:solidFill>
          <a:ln w="12700">
            <a:solidFill>
              <a:srgbClr val="22C55E"/>
            </a:solidFill>
            <a:prstDash val="solid"/>
          </a:ln>
        </p:spPr>
      </p:sp>
      <p:sp>
        <p:nvSpPr>
          <p:cNvPr id="98" name="Text 96"/>
          <p:cNvSpPr/>
          <p:nvPr/>
        </p:nvSpPr>
        <p:spPr>
          <a:xfrm>
            <a:off x="8275320" y="576986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MX: yes</a:t>
            </a:r>
            <a:endParaRPr lang="en-US" sz="720" dirty="0"/>
          </a:p>
        </p:txBody>
      </p:sp>
      <p:sp>
        <p:nvSpPr>
          <p:cNvPr id="99" name="Text 97"/>
          <p:cNvSpPr/>
          <p:nvPr/>
        </p:nvSpPr>
        <p:spPr>
          <a:xfrm>
            <a:off x="9079992" y="5769864"/>
            <a:ext cx="777240" cy="201168"/>
          </a:xfrm>
          <a:prstGeom prst="rect">
            <a:avLst/>
          </a:prstGeom>
          <a:noFill/>
          <a:ln/>
        </p:spPr>
        <p:txBody>
          <a:bodyPr wrap="square" rtlCol="0" anchor="ctr"/>
          <a:lstStyle/>
          <a:p>
            <a:pPr marL="0" indent="0">
              <a:buNone/>
            </a:pPr>
            <a:r>
              <a:rPr lang="en-US" sz="720" dirty="0">
                <a:solidFill>
                  <a:srgbClr val="B42318"/>
                </a:solidFill>
                <a:latin typeface="Inter" pitchFamily="34" charset="0"/>
                <a:ea typeface="Inter" pitchFamily="34" charset="-122"/>
                <a:cs typeface="Inter" pitchFamily="34" charset="-120"/>
              </a:rPr>
              <a:t>Web: yes</a:t>
            </a:r>
            <a:endParaRPr lang="en-US" sz="720" dirty="0"/>
          </a:p>
        </p:txBody>
      </p:sp>
      <p:sp>
        <p:nvSpPr>
          <p:cNvPr id="100" name="Text 98"/>
          <p:cNvSpPr/>
          <p:nvPr/>
        </p:nvSpPr>
        <p:spPr>
          <a:xfrm>
            <a:off x="9884664" y="576986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Login: no</a:t>
            </a:r>
            <a:endParaRPr lang="en-US" sz="720" dirty="0"/>
          </a:p>
        </p:txBody>
      </p:sp>
      <p:sp>
        <p:nvSpPr>
          <p:cNvPr id="101" name="Text 99"/>
          <p:cNvSpPr/>
          <p:nvPr/>
        </p:nvSpPr>
        <p:spPr>
          <a:xfrm>
            <a:off x="10689336" y="5769864"/>
            <a:ext cx="777240" cy="201168"/>
          </a:xfrm>
          <a:prstGeom prst="rect">
            <a:avLst/>
          </a:prstGeom>
          <a:noFill/>
          <a:ln/>
        </p:spPr>
        <p:txBody>
          <a:bodyPr wrap="square" rtlCol="0" anchor="ctr"/>
          <a:lstStyle/>
          <a:p>
            <a:pPr marL="0" indent="0">
              <a:buNone/>
            </a:pPr>
            <a:r>
              <a:rPr lang="en-US" sz="720" dirty="0">
                <a:solidFill>
                  <a:srgbClr val="94A3B8"/>
                </a:solidFill>
                <a:latin typeface="Inter" pitchFamily="34" charset="0"/>
                <a:ea typeface="Inter" pitchFamily="34" charset="-122"/>
                <a:cs typeface="Inter" pitchFamily="34" charset="-120"/>
              </a:rPr>
              <a:t>Brand: no</a:t>
            </a:r>
            <a:endParaRPr lang="en-US" sz="720" dirty="0"/>
          </a:p>
        </p:txBody>
      </p:sp>
      <p:sp>
        <p:nvSpPr>
          <p:cNvPr id="102" name="Text 100"/>
          <p:cNvSpPr/>
          <p:nvPr/>
        </p:nvSpPr>
        <p:spPr>
          <a:xfrm>
            <a:off x="548640" y="6263640"/>
            <a:ext cx="11155680" cy="201168"/>
          </a:xfrm>
          <a:prstGeom prst="rect">
            <a:avLst/>
          </a:prstGeom>
          <a:noFill/>
          <a:ln/>
        </p:spPr>
        <p:txBody>
          <a:bodyPr wrap="square" rtlCol="0" anchor="ctr"/>
          <a:lstStyle/>
          <a:p>
            <a:pPr marL="0" indent="0">
              <a:buNone/>
            </a:pPr>
            <a:r>
              <a:rPr lang="en-US" sz="900" dirty="0">
                <a:solidFill>
                  <a:srgbClr val="94A3B8"/>
                </a:solidFill>
                <a:latin typeface="Inter" pitchFamily="34" charset="0"/>
                <a:ea typeface="Inter" pitchFamily="34" charset="-122"/>
                <a:cs typeface="Inter" pitchFamily="34" charset="-120"/>
              </a:rPr>
              <a:t>* = signal detected    o = not detected    Risk bar shows relative threat level (0-100)</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Threat Signal Heatmap</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Signal prevalence across all registered lookalike domains. Red cells indicate domains exhibiting that signal.</a:t>
            </a:r>
            <a:endParaRPr lang="en-US" sz="1100" dirty="0"/>
          </a:p>
        </p:txBody>
      </p:sp>
      <p:sp>
        <p:nvSpPr>
          <p:cNvPr id="9" name="Shape 7"/>
          <p:cNvSpPr/>
          <p:nvPr/>
        </p:nvSpPr>
        <p:spPr>
          <a:xfrm>
            <a:off x="548640" y="1417320"/>
            <a:ext cx="1274445" cy="1005840"/>
          </a:xfrm>
          <a:prstGeom prst="roundRect">
            <a:avLst/>
          </a:prstGeom>
          <a:solidFill>
            <a:srgbClr val="FEF3F2"/>
          </a:solidFill>
          <a:ln w="12700">
            <a:solidFill>
              <a:srgbClr val="E4E7EC"/>
            </a:solidFill>
            <a:prstDash val="solid"/>
          </a:ln>
        </p:spPr>
      </p:sp>
      <p:sp>
        <p:nvSpPr>
          <p:cNvPr id="10" name="Text 8"/>
          <p:cNvSpPr/>
          <p:nvPr/>
        </p:nvSpPr>
        <p:spPr>
          <a:xfrm>
            <a:off x="548640"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WP</a:t>
            </a:r>
            <a:endParaRPr lang="en-US" sz="1400" dirty="0"/>
          </a:p>
        </p:txBody>
      </p:sp>
      <p:sp>
        <p:nvSpPr>
          <p:cNvPr id="11" name="Text 9"/>
          <p:cNvSpPr/>
          <p:nvPr/>
        </p:nvSpPr>
        <p:spPr>
          <a:xfrm>
            <a:off x="548640"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26</a:t>
            </a:r>
            <a:endParaRPr lang="en-US" sz="2600" dirty="0"/>
          </a:p>
        </p:txBody>
      </p:sp>
      <p:sp>
        <p:nvSpPr>
          <p:cNvPr id="12" name="Text 10"/>
          <p:cNvSpPr/>
          <p:nvPr/>
        </p:nvSpPr>
        <p:spPr>
          <a:xfrm>
            <a:off x="594360"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WHOIS Privacy</a:t>
            </a:r>
            <a:endParaRPr lang="en-US" sz="800" dirty="0"/>
          </a:p>
        </p:txBody>
      </p:sp>
      <p:sp>
        <p:nvSpPr>
          <p:cNvPr id="13" name="Shape 11"/>
          <p:cNvSpPr/>
          <p:nvPr/>
        </p:nvSpPr>
        <p:spPr>
          <a:xfrm>
            <a:off x="1960245" y="1417320"/>
            <a:ext cx="1274445" cy="1005840"/>
          </a:xfrm>
          <a:prstGeom prst="roundRect">
            <a:avLst/>
          </a:prstGeom>
          <a:solidFill>
            <a:srgbClr val="FEF3F2"/>
          </a:solidFill>
          <a:ln w="12700">
            <a:solidFill>
              <a:srgbClr val="E4E7EC"/>
            </a:solidFill>
            <a:prstDash val="solid"/>
          </a:ln>
        </p:spPr>
      </p:sp>
      <p:sp>
        <p:nvSpPr>
          <p:cNvPr id="14" name="Text 12"/>
          <p:cNvSpPr/>
          <p:nvPr/>
        </p:nvSpPr>
        <p:spPr>
          <a:xfrm>
            <a:off x="1960245"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MX</a:t>
            </a:r>
            <a:endParaRPr lang="en-US" sz="1400" dirty="0"/>
          </a:p>
        </p:txBody>
      </p:sp>
      <p:sp>
        <p:nvSpPr>
          <p:cNvPr id="15" name="Text 13"/>
          <p:cNvSpPr/>
          <p:nvPr/>
        </p:nvSpPr>
        <p:spPr>
          <a:xfrm>
            <a:off x="1960245"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18</a:t>
            </a:r>
            <a:endParaRPr lang="en-US" sz="2600" dirty="0"/>
          </a:p>
        </p:txBody>
      </p:sp>
      <p:sp>
        <p:nvSpPr>
          <p:cNvPr id="16" name="Text 14"/>
          <p:cNvSpPr/>
          <p:nvPr/>
        </p:nvSpPr>
        <p:spPr>
          <a:xfrm>
            <a:off x="2005965"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MX Records</a:t>
            </a:r>
            <a:endParaRPr lang="en-US" sz="800" dirty="0"/>
          </a:p>
        </p:txBody>
      </p:sp>
      <p:sp>
        <p:nvSpPr>
          <p:cNvPr id="17" name="Shape 15"/>
          <p:cNvSpPr/>
          <p:nvPr/>
        </p:nvSpPr>
        <p:spPr>
          <a:xfrm>
            <a:off x="3371850" y="1417320"/>
            <a:ext cx="1274445" cy="1005840"/>
          </a:xfrm>
          <a:prstGeom prst="roundRect">
            <a:avLst/>
          </a:prstGeom>
          <a:solidFill>
            <a:srgbClr val="FEF3F2"/>
          </a:solidFill>
          <a:ln w="12700">
            <a:solidFill>
              <a:srgbClr val="E4E7EC"/>
            </a:solidFill>
            <a:prstDash val="solid"/>
          </a:ln>
        </p:spPr>
      </p:sp>
      <p:sp>
        <p:nvSpPr>
          <p:cNvPr id="18" name="Text 16"/>
          <p:cNvSpPr/>
          <p:nvPr/>
        </p:nvSpPr>
        <p:spPr>
          <a:xfrm>
            <a:off x="3371850"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WB</a:t>
            </a:r>
            <a:endParaRPr lang="en-US" sz="1400" dirty="0"/>
          </a:p>
        </p:txBody>
      </p:sp>
      <p:sp>
        <p:nvSpPr>
          <p:cNvPr id="19" name="Text 17"/>
          <p:cNvSpPr/>
          <p:nvPr/>
        </p:nvSpPr>
        <p:spPr>
          <a:xfrm>
            <a:off x="3371850"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21</a:t>
            </a:r>
            <a:endParaRPr lang="en-US" sz="2600" dirty="0"/>
          </a:p>
        </p:txBody>
      </p:sp>
      <p:sp>
        <p:nvSpPr>
          <p:cNvPr id="20" name="Text 18"/>
          <p:cNvSpPr/>
          <p:nvPr/>
        </p:nvSpPr>
        <p:spPr>
          <a:xfrm>
            <a:off x="3417570"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Live Website</a:t>
            </a:r>
            <a:endParaRPr lang="en-US" sz="800" dirty="0"/>
          </a:p>
        </p:txBody>
      </p:sp>
      <p:sp>
        <p:nvSpPr>
          <p:cNvPr id="21" name="Shape 19"/>
          <p:cNvSpPr/>
          <p:nvPr/>
        </p:nvSpPr>
        <p:spPr>
          <a:xfrm>
            <a:off x="4783455" y="1417320"/>
            <a:ext cx="1274445" cy="1005840"/>
          </a:xfrm>
          <a:prstGeom prst="roundRect">
            <a:avLst/>
          </a:prstGeom>
          <a:solidFill>
            <a:srgbClr val="FEF3F2"/>
          </a:solidFill>
          <a:ln w="12700">
            <a:solidFill>
              <a:srgbClr val="E4E7EC"/>
            </a:solidFill>
            <a:prstDash val="solid"/>
          </a:ln>
        </p:spPr>
      </p:sp>
      <p:sp>
        <p:nvSpPr>
          <p:cNvPr id="22" name="Text 20"/>
          <p:cNvSpPr/>
          <p:nvPr/>
        </p:nvSpPr>
        <p:spPr>
          <a:xfrm>
            <a:off x="4783455"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LF</a:t>
            </a:r>
            <a:endParaRPr lang="en-US" sz="1400" dirty="0"/>
          </a:p>
        </p:txBody>
      </p:sp>
      <p:sp>
        <p:nvSpPr>
          <p:cNvPr id="23" name="Text 21"/>
          <p:cNvSpPr/>
          <p:nvPr/>
        </p:nvSpPr>
        <p:spPr>
          <a:xfrm>
            <a:off x="4783455"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1</a:t>
            </a:r>
            <a:endParaRPr lang="en-US" sz="2600" dirty="0"/>
          </a:p>
        </p:txBody>
      </p:sp>
      <p:sp>
        <p:nvSpPr>
          <p:cNvPr id="24" name="Text 22"/>
          <p:cNvSpPr/>
          <p:nvPr/>
        </p:nvSpPr>
        <p:spPr>
          <a:xfrm>
            <a:off x="4829175"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Login Forms</a:t>
            </a:r>
            <a:endParaRPr lang="en-US" sz="800" dirty="0"/>
          </a:p>
        </p:txBody>
      </p:sp>
      <p:sp>
        <p:nvSpPr>
          <p:cNvPr id="25" name="Shape 23"/>
          <p:cNvSpPr/>
          <p:nvPr/>
        </p:nvSpPr>
        <p:spPr>
          <a:xfrm>
            <a:off x="6195060" y="1417320"/>
            <a:ext cx="1274445" cy="1005840"/>
          </a:xfrm>
          <a:prstGeom prst="roundRect">
            <a:avLst/>
          </a:prstGeom>
          <a:solidFill>
            <a:srgbClr val="FEF3F2"/>
          </a:solidFill>
          <a:ln w="12700">
            <a:solidFill>
              <a:srgbClr val="E4E7EC"/>
            </a:solidFill>
            <a:prstDash val="solid"/>
          </a:ln>
        </p:spPr>
      </p:sp>
      <p:sp>
        <p:nvSpPr>
          <p:cNvPr id="26" name="Text 24"/>
          <p:cNvSpPr/>
          <p:nvPr/>
        </p:nvSpPr>
        <p:spPr>
          <a:xfrm>
            <a:off x="6195060"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BR</a:t>
            </a:r>
            <a:endParaRPr lang="en-US" sz="1400" dirty="0"/>
          </a:p>
        </p:txBody>
      </p:sp>
      <p:sp>
        <p:nvSpPr>
          <p:cNvPr id="27" name="Text 25"/>
          <p:cNvSpPr/>
          <p:nvPr/>
        </p:nvSpPr>
        <p:spPr>
          <a:xfrm>
            <a:off x="6195060"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1</a:t>
            </a:r>
            <a:endParaRPr lang="en-US" sz="2600" dirty="0"/>
          </a:p>
        </p:txBody>
      </p:sp>
      <p:sp>
        <p:nvSpPr>
          <p:cNvPr id="28" name="Text 26"/>
          <p:cNvSpPr/>
          <p:nvPr/>
        </p:nvSpPr>
        <p:spPr>
          <a:xfrm>
            <a:off x="6240780"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Brand Mention</a:t>
            </a:r>
            <a:endParaRPr lang="en-US" sz="800" dirty="0"/>
          </a:p>
        </p:txBody>
      </p:sp>
      <p:sp>
        <p:nvSpPr>
          <p:cNvPr id="29" name="Shape 27"/>
          <p:cNvSpPr/>
          <p:nvPr/>
        </p:nvSpPr>
        <p:spPr>
          <a:xfrm>
            <a:off x="7606665" y="1417320"/>
            <a:ext cx="1274445" cy="1005840"/>
          </a:xfrm>
          <a:prstGeom prst="roundRect">
            <a:avLst/>
          </a:prstGeom>
          <a:solidFill>
            <a:srgbClr val="FEF3F2"/>
          </a:solidFill>
          <a:ln w="12700">
            <a:solidFill>
              <a:srgbClr val="E4E7EC"/>
            </a:solidFill>
            <a:prstDash val="solid"/>
          </a:ln>
        </p:spPr>
      </p:sp>
      <p:sp>
        <p:nvSpPr>
          <p:cNvPr id="30" name="Text 28"/>
          <p:cNvSpPr/>
          <p:nvPr/>
        </p:nvSpPr>
        <p:spPr>
          <a:xfrm>
            <a:off x="7606665"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RR</a:t>
            </a:r>
            <a:endParaRPr lang="en-US" sz="1400" dirty="0"/>
          </a:p>
        </p:txBody>
      </p:sp>
      <p:sp>
        <p:nvSpPr>
          <p:cNvPr id="31" name="Text 29"/>
          <p:cNvSpPr/>
          <p:nvPr/>
        </p:nvSpPr>
        <p:spPr>
          <a:xfrm>
            <a:off x="7606665"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3</a:t>
            </a:r>
            <a:endParaRPr lang="en-US" sz="2600" dirty="0"/>
          </a:p>
        </p:txBody>
      </p:sp>
      <p:sp>
        <p:nvSpPr>
          <p:cNvPr id="32" name="Text 30"/>
          <p:cNvSpPr/>
          <p:nvPr/>
        </p:nvSpPr>
        <p:spPr>
          <a:xfrm>
            <a:off x="7652385"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Recent &lt;90d</a:t>
            </a:r>
            <a:endParaRPr lang="en-US" sz="800" dirty="0"/>
          </a:p>
        </p:txBody>
      </p:sp>
      <p:sp>
        <p:nvSpPr>
          <p:cNvPr id="33" name="Shape 31"/>
          <p:cNvSpPr/>
          <p:nvPr/>
        </p:nvSpPr>
        <p:spPr>
          <a:xfrm>
            <a:off x="9018270" y="1417320"/>
            <a:ext cx="1274445" cy="1005840"/>
          </a:xfrm>
          <a:prstGeom prst="roundRect">
            <a:avLst/>
          </a:prstGeom>
          <a:solidFill>
            <a:srgbClr val="FEF3F2"/>
          </a:solidFill>
          <a:ln w="12700">
            <a:solidFill>
              <a:srgbClr val="E4E7EC"/>
            </a:solidFill>
            <a:prstDash val="solid"/>
          </a:ln>
        </p:spPr>
      </p:sp>
      <p:sp>
        <p:nvSpPr>
          <p:cNvPr id="34" name="Text 32"/>
          <p:cNvSpPr/>
          <p:nvPr/>
        </p:nvSpPr>
        <p:spPr>
          <a:xfrm>
            <a:off x="9018270"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SS</a:t>
            </a:r>
            <a:endParaRPr lang="en-US" sz="1400" dirty="0"/>
          </a:p>
        </p:txBody>
      </p:sp>
      <p:sp>
        <p:nvSpPr>
          <p:cNvPr id="35" name="Text 33"/>
          <p:cNvSpPr/>
          <p:nvPr/>
        </p:nvSpPr>
        <p:spPr>
          <a:xfrm>
            <a:off x="9018270" y="1709928"/>
            <a:ext cx="1274445" cy="365760"/>
          </a:xfrm>
          <a:prstGeom prst="rect">
            <a:avLst/>
          </a:prstGeom>
          <a:noFill/>
          <a:ln/>
        </p:spPr>
        <p:txBody>
          <a:bodyPr wrap="square" rtlCol="0" anchor="ctr"/>
          <a:lstStyle/>
          <a:p>
            <a:pPr marL="0" indent="0" algn="ctr">
              <a:buNone/>
            </a:pPr>
            <a:r>
              <a:rPr lang="en-US" sz="2600" b="1" dirty="0">
                <a:solidFill>
                  <a:srgbClr val="B42318"/>
                </a:solidFill>
                <a:latin typeface="Manrope" pitchFamily="34" charset="0"/>
                <a:ea typeface="Manrope" pitchFamily="34" charset="-122"/>
                <a:cs typeface="Manrope" pitchFamily="34" charset="-120"/>
              </a:rPr>
              <a:t>20</a:t>
            </a:r>
            <a:endParaRPr lang="en-US" sz="2600" dirty="0"/>
          </a:p>
        </p:txBody>
      </p:sp>
      <p:sp>
        <p:nvSpPr>
          <p:cNvPr id="36" name="Text 34"/>
          <p:cNvSpPr/>
          <p:nvPr/>
        </p:nvSpPr>
        <p:spPr>
          <a:xfrm>
            <a:off x="9063990"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SSL Signals</a:t>
            </a:r>
            <a:endParaRPr lang="en-US" sz="800" dirty="0"/>
          </a:p>
        </p:txBody>
      </p:sp>
      <p:sp>
        <p:nvSpPr>
          <p:cNvPr id="37" name="Shape 35"/>
          <p:cNvSpPr/>
          <p:nvPr/>
        </p:nvSpPr>
        <p:spPr>
          <a:xfrm>
            <a:off x="10429875" y="1417320"/>
            <a:ext cx="1274445" cy="1005840"/>
          </a:xfrm>
          <a:prstGeom prst="roundRect">
            <a:avLst/>
          </a:prstGeom>
          <a:solidFill>
            <a:srgbClr val="F0FDF4"/>
          </a:solidFill>
          <a:ln w="12700">
            <a:solidFill>
              <a:srgbClr val="E4E7EC"/>
            </a:solidFill>
            <a:prstDash val="solid"/>
          </a:ln>
        </p:spPr>
      </p:sp>
      <p:sp>
        <p:nvSpPr>
          <p:cNvPr id="38" name="Text 36"/>
          <p:cNvSpPr/>
          <p:nvPr/>
        </p:nvSpPr>
        <p:spPr>
          <a:xfrm>
            <a:off x="10429875" y="1490472"/>
            <a:ext cx="1274445" cy="228600"/>
          </a:xfrm>
          <a:prstGeom prst="rect">
            <a:avLst/>
          </a:prstGeom>
          <a:noFill/>
          <a:ln/>
        </p:spPr>
        <p:txBody>
          <a:bodyPr wrap="square" rtlCol="0" anchor="ctr"/>
          <a:lstStyle/>
          <a:p>
            <a:pPr marL="0" indent="0" algn="ctr">
              <a:buNone/>
            </a:pPr>
            <a:r>
              <a:rPr lang="en-US" sz="1400" dirty="0">
                <a:solidFill>
                  <a:srgbClr val="344054"/>
                </a:solidFill>
                <a:latin typeface="Inter" pitchFamily="34" charset="0"/>
                <a:ea typeface="Inter" pitchFamily="34" charset="-122"/>
                <a:cs typeface="Inter" pitchFamily="34" charset="-120"/>
              </a:rPr>
              <a:t>RF</a:t>
            </a:r>
            <a:endParaRPr lang="en-US" sz="1400" dirty="0"/>
          </a:p>
        </p:txBody>
      </p:sp>
      <p:sp>
        <p:nvSpPr>
          <p:cNvPr id="39" name="Text 37"/>
          <p:cNvSpPr/>
          <p:nvPr/>
        </p:nvSpPr>
        <p:spPr>
          <a:xfrm>
            <a:off x="10429875" y="1709928"/>
            <a:ext cx="1274445" cy="365760"/>
          </a:xfrm>
          <a:prstGeom prst="rect">
            <a:avLst/>
          </a:prstGeom>
          <a:noFill/>
          <a:ln/>
        </p:spPr>
        <p:txBody>
          <a:bodyPr wrap="square" rtlCol="0" anchor="ctr"/>
          <a:lstStyle/>
          <a:p>
            <a:pPr marL="0" indent="0" algn="ctr">
              <a:buNone/>
            </a:pPr>
            <a:r>
              <a:rPr lang="en-US" sz="2600" b="1" dirty="0">
                <a:solidFill>
                  <a:srgbClr val="027A48"/>
                </a:solidFill>
                <a:latin typeface="Manrope" pitchFamily="34" charset="0"/>
                <a:ea typeface="Manrope" pitchFamily="34" charset="-122"/>
                <a:cs typeface="Manrope" pitchFamily="34" charset="-120"/>
              </a:rPr>
              <a:t>0</a:t>
            </a:r>
            <a:endParaRPr lang="en-US" sz="2600" dirty="0"/>
          </a:p>
        </p:txBody>
      </p:sp>
      <p:sp>
        <p:nvSpPr>
          <p:cNvPr id="40" name="Text 38"/>
          <p:cNvSpPr/>
          <p:nvPr/>
        </p:nvSpPr>
        <p:spPr>
          <a:xfrm>
            <a:off x="10475595" y="2103120"/>
            <a:ext cx="1183005" cy="274320"/>
          </a:xfrm>
          <a:prstGeom prst="rect">
            <a:avLst/>
          </a:prstGeom>
          <a:noFill/>
          <a:ln/>
        </p:spPr>
        <p:txBody>
          <a:bodyPr wrap="square" rtlCol="0" anchor="ctr"/>
          <a:lstStyle/>
          <a:p>
            <a:pPr marL="0" indent="0" algn="ctr">
              <a:buNone/>
            </a:pPr>
            <a:r>
              <a:rPr lang="en-US" sz="800" dirty="0">
                <a:solidFill>
                  <a:srgbClr val="667085"/>
                </a:solidFill>
                <a:latin typeface="Inter" pitchFamily="34" charset="0"/>
                <a:ea typeface="Inter" pitchFamily="34" charset="-122"/>
                <a:cs typeface="Inter" pitchFamily="34" charset="-120"/>
              </a:rPr>
              <a:t>Rep Flagged</a:t>
            </a:r>
            <a:endParaRPr lang="en-US" sz="800" dirty="0"/>
          </a:p>
        </p:txBody>
      </p:sp>
      <p:sp>
        <p:nvSpPr>
          <p:cNvPr id="41" name="Shape 39"/>
          <p:cNvSpPr/>
          <p:nvPr/>
        </p:nvSpPr>
        <p:spPr>
          <a:xfrm>
            <a:off x="548640" y="2651760"/>
            <a:ext cx="11155680" cy="320040"/>
          </a:xfrm>
          <a:prstGeom prst="roundRect">
            <a:avLst/>
          </a:prstGeom>
          <a:solidFill>
            <a:srgbClr val="0A111F"/>
          </a:solidFill>
          <a:ln w="12700">
            <a:solidFill>
              <a:srgbClr val="0A111F"/>
            </a:solidFill>
            <a:prstDash val="solid"/>
          </a:ln>
        </p:spPr>
      </p:sp>
      <p:sp>
        <p:nvSpPr>
          <p:cNvPr id="42" name="Text 40"/>
          <p:cNvSpPr/>
          <p:nvPr/>
        </p:nvSpPr>
        <p:spPr>
          <a:xfrm>
            <a:off x="685800" y="2697480"/>
            <a:ext cx="3474720" cy="228600"/>
          </a:xfrm>
          <a:prstGeom prst="rect">
            <a:avLst/>
          </a:prstGeom>
          <a:noFill/>
          <a:ln/>
        </p:spPr>
        <p:txBody>
          <a:bodyPr wrap="square" rtlCol="0" anchor="ctr"/>
          <a:lstStyle/>
          <a:p>
            <a:pPr marL="0" indent="0">
              <a:buNone/>
            </a:pPr>
            <a:r>
              <a:rPr lang="en-US" sz="900" b="1" dirty="0">
                <a:solidFill>
                  <a:srgbClr val="FFFFFF"/>
                </a:solidFill>
                <a:latin typeface="Inter" pitchFamily="34" charset="0"/>
                <a:ea typeface="Inter" pitchFamily="34" charset="-122"/>
                <a:cs typeface="Inter" pitchFamily="34" charset="-120"/>
              </a:rPr>
              <a:t>Domain</a:t>
            </a:r>
            <a:endParaRPr lang="en-US" sz="900" dirty="0"/>
          </a:p>
        </p:txBody>
      </p:sp>
      <p:sp>
        <p:nvSpPr>
          <p:cNvPr id="43" name="Text 41"/>
          <p:cNvSpPr/>
          <p:nvPr/>
        </p:nvSpPr>
        <p:spPr>
          <a:xfrm>
            <a:off x="40233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Privacy</a:t>
            </a:r>
            <a:endParaRPr lang="en-US" sz="800" dirty="0"/>
          </a:p>
        </p:txBody>
      </p:sp>
      <p:sp>
        <p:nvSpPr>
          <p:cNvPr id="44" name="Text 42"/>
          <p:cNvSpPr/>
          <p:nvPr/>
        </p:nvSpPr>
        <p:spPr>
          <a:xfrm>
            <a:off x="49377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MX</a:t>
            </a:r>
            <a:endParaRPr lang="en-US" sz="800" dirty="0"/>
          </a:p>
        </p:txBody>
      </p:sp>
      <p:sp>
        <p:nvSpPr>
          <p:cNvPr id="45" name="Text 43"/>
          <p:cNvSpPr/>
          <p:nvPr/>
        </p:nvSpPr>
        <p:spPr>
          <a:xfrm>
            <a:off x="58521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Web</a:t>
            </a:r>
            <a:endParaRPr lang="en-US" sz="800" dirty="0"/>
          </a:p>
        </p:txBody>
      </p:sp>
      <p:sp>
        <p:nvSpPr>
          <p:cNvPr id="46" name="Text 44"/>
          <p:cNvSpPr/>
          <p:nvPr/>
        </p:nvSpPr>
        <p:spPr>
          <a:xfrm>
            <a:off x="67665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Login</a:t>
            </a:r>
            <a:endParaRPr lang="en-US" sz="800" dirty="0"/>
          </a:p>
        </p:txBody>
      </p:sp>
      <p:sp>
        <p:nvSpPr>
          <p:cNvPr id="47" name="Text 45"/>
          <p:cNvSpPr/>
          <p:nvPr/>
        </p:nvSpPr>
        <p:spPr>
          <a:xfrm>
            <a:off x="76809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Brand</a:t>
            </a:r>
            <a:endParaRPr lang="en-US" sz="800" dirty="0"/>
          </a:p>
        </p:txBody>
      </p:sp>
      <p:sp>
        <p:nvSpPr>
          <p:cNvPr id="48" name="Text 46"/>
          <p:cNvSpPr/>
          <p:nvPr/>
        </p:nvSpPr>
        <p:spPr>
          <a:xfrm>
            <a:off x="85953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Reg&lt;90d</a:t>
            </a:r>
            <a:endParaRPr lang="en-US" sz="800" dirty="0"/>
          </a:p>
        </p:txBody>
      </p:sp>
      <p:sp>
        <p:nvSpPr>
          <p:cNvPr id="49" name="Text 47"/>
          <p:cNvSpPr/>
          <p:nvPr/>
        </p:nvSpPr>
        <p:spPr>
          <a:xfrm>
            <a:off x="95097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SSL</a:t>
            </a:r>
            <a:endParaRPr lang="en-US" sz="800" dirty="0"/>
          </a:p>
        </p:txBody>
      </p:sp>
      <p:sp>
        <p:nvSpPr>
          <p:cNvPr id="50" name="Text 48"/>
          <p:cNvSpPr/>
          <p:nvPr/>
        </p:nvSpPr>
        <p:spPr>
          <a:xfrm>
            <a:off x="10424160" y="2697480"/>
            <a:ext cx="914400" cy="228600"/>
          </a:xfrm>
          <a:prstGeom prst="rect">
            <a:avLst/>
          </a:prstGeom>
          <a:noFill/>
          <a:ln/>
        </p:spPr>
        <p:txBody>
          <a:bodyPr wrap="square" rtlCol="0" anchor="ctr"/>
          <a:lstStyle/>
          <a:p>
            <a:pPr marL="0" indent="0" algn="ctr">
              <a:buNone/>
            </a:pPr>
            <a:r>
              <a:rPr lang="en-US" sz="800" b="1" dirty="0">
                <a:solidFill>
                  <a:srgbClr val="FFFFFF"/>
                </a:solidFill>
                <a:latin typeface="Inter" pitchFamily="34" charset="0"/>
                <a:ea typeface="Inter" pitchFamily="34" charset="-122"/>
                <a:cs typeface="Inter" pitchFamily="34" charset="-120"/>
              </a:rPr>
              <a:t>RepFlag</a:t>
            </a:r>
            <a:endParaRPr lang="en-US" sz="800" dirty="0"/>
          </a:p>
        </p:txBody>
      </p:sp>
      <p:sp>
        <p:nvSpPr>
          <p:cNvPr id="51" name="Shape 49"/>
          <p:cNvSpPr/>
          <p:nvPr/>
        </p:nvSpPr>
        <p:spPr>
          <a:xfrm>
            <a:off x="548640" y="2971800"/>
            <a:ext cx="11155680" cy="274320"/>
          </a:xfrm>
          <a:prstGeom prst="rect">
            <a:avLst/>
          </a:prstGeom>
          <a:solidFill>
            <a:srgbClr val="FFFFFF"/>
          </a:solidFill>
          <a:ln w="12700">
            <a:solidFill>
              <a:srgbClr val="F2F4F7"/>
            </a:solidFill>
            <a:prstDash val="solid"/>
          </a:ln>
        </p:spPr>
      </p:sp>
      <p:sp>
        <p:nvSpPr>
          <p:cNvPr id="52" name="Text 50"/>
          <p:cNvSpPr/>
          <p:nvPr/>
        </p:nvSpPr>
        <p:spPr>
          <a:xfrm>
            <a:off x="685800" y="299008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mooli.org</a:t>
            </a:r>
            <a:endParaRPr lang="en-US" sz="900" dirty="0"/>
          </a:p>
        </p:txBody>
      </p:sp>
      <p:sp>
        <p:nvSpPr>
          <p:cNvPr id="53" name="Shape 51"/>
          <p:cNvSpPr/>
          <p:nvPr/>
        </p:nvSpPr>
        <p:spPr>
          <a:xfrm>
            <a:off x="4389120" y="3035808"/>
            <a:ext cx="146304" cy="146304"/>
          </a:xfrm>
          <a:prstGeom prst="ellipse">
            <a:avLst/>
          </a:prstGeom>
          <a:solidFill>
            <a:srgbClr val="EF4444"/>
          </a:solidFill>
          <a:ln w="12700">
            <a:solidFill>
              <a:srgbClr val="EF4444"/>
            </a:solidFill>
            <a:prstDash val="solid"/>
          </a:ln>
        </p:spPr>
      </p:sp>
      <p:sp>
        <p:nvSpPr>
          <p:cNvPr id="54" name="Shape 52"/>
          <p:cNvSpPr/>
          <p:nvPr/>
        </p:nvSpPr>
        <p:spPr>
          <a:xfrm>
            <a:off x="5303520" y="3035808"/>
            <a:ext cx="146304" cy="146304"/>
          </a:xfrm>
          <a:prstGeom prst="ellipse">
            <a:avLst/>
          </a:prstGeom>
          <a:solidFill>
            <a:srgbClr val="EF4444"/>
          </a:solidFill>
          <a:ln w="12700">
            <a:solidFill>
              <a:srgbClr val="EF4444"/>
            </a:solidFill>
            <a:prstDash val="solid"/>
          </a:ln>
        </p:spPr>
      </p:sp>
      <p:sp>
        <p:nvSpPr>
          <p:cNvPr id="55" name="Shape 53"/>
          <p:cNvSpPr/>
          <p:nvPr/>
        </p:nvSpPr>
        <p:spPr>
          <a:xfrm>
            <a:off x="6217920" y="3035808"/>
            <a:ext cx="146304" cy="146304"/>
          </a:xfrm>
          <a:prstGeom prst="ellipse">
            <a:avLst/>
          </a:prstGeom>
          <a:solidFill>
            <a:srgbClr val="EF4444"/>
          </a:solidFill>
          <a:ln w="12700">
            <a:solidFill>
              <a:srgbClr val="EF4444"/>
            </a:solidFill>
            <a:prstDash val="solid"/>
          </a:ln>
        </p:spPr>
      </p:sp>
      <p:sp>
        <p:nvSpPr>
          <p:cNvPr id="56" name="Shape 54"/>
          <p:cNvSpPr/>
          <p:nvPr/>
        </p:nvSpPr>
        <p:spPr>
          <a:xfrm>
            <a:off x="7132320" y="3035808"/>
            <a:ext cx="146304" cy="146304"/>
          </a:xfrm>
          <a:prstGeom prst="ellipse">
            <a:avLst/>
          </a:prstGeom>
          <a:solidFill>
            <a:srgbClr val="EF4444"/>
          </a:solidFill>
          <a:ln w="12700">
            <a:solidFill>
              <a:srgbClr val="EF4444"/>
            </a:solidFill>
            <a:prstDash val="solid"/>
          </a:ln>
        </p:spPr>
      </p:sp>
      <p:sp>
        <p:nvSpPr>
          <p:cNvPr id="57" name="Shape 55"/>
          <p:cNvSpPr/>
          <p:nvPr/>
        </p:nvSpPr>
        <p:spPr>
          <a:xfrm>
            <a:off x="8046720" y="3035808"/>
            <a:ext cx="146304" cy="146304"/>
          </a:xfrm>
          <a:prstGeom prst="ellipse">
            <a:avLst/>
          </a:prstGeom>
          <a:solidFill>
            <a:srgbClr val="E5E7EB"/>
          </a:solidFill>
          <a:ln w="12700">
            <a:solidFill>
              <a:srgbClr val="E5E7EB"/>
            </a:solidFill>
            <a:prstDash val="solid"/>
          </a:ln>
        </p:spPr>
      </p:sp>
      <p:sp>
        <p:nvSpPr>
          <p:cNvPr id="58" name="Shape 56"/>
          <p:cNvSpPr/>
          <p:nvPr/>
        </p:nvSpPr>
        <p:spPr>
          <a:xfrm>
            <a:off x="8961120" y="3035808"/>
            <a:ext cx="146304" cy="146304"/>
          </a:xfrm>
          <a:prstGeom prst="ellipse">
            <a:avLst/>
          </a:prstGeom>
          <a:solidFill>
            <a:srgbClr val="E5E7EB"/>
          </a:solidFill>
          <a:ln w="12700">
            <a:solidFill>
              <a:srgbClr val="E5E7EB"/>
            </a:solidFill>
            <a:prstDash val="solid"/>
          </a:ln>
        </p:spPr>
      </p:sp>
      <p:sp>
        <p:nvSpPr>
          <p:cNvPr id="59" name="Shape 57"/>
          <p:cNvSpPr/>
          <p:nvPr/>
        </p:nvSpPr>
        <p:spPr>
          <a:xfrm>
            <a:off x="9875520" y="3035808"/>
            <a:ext cx="146304" cy="146304"/>
          </a:xfrm>
          <a:prstGeom prst="ellipse">
            <a:avLst/>
          </a:prstGeom>
          <a:solidFill>
            <a:srgbClr val="EF4444"/>
          </a:solidFill>
          <a:ln w="12700">
            <a:solidFill>
              <a:srgbClr val="EF4444"/>
            </a:solidFill>
            <a:prstDash val="solid"/>
          </a:ln>
        </p:spPr>
      </p:sp>
      <p:sp>
        <p:nvSpPr>
          <p:cNvPr id="60" name="Shape 58"/>
          <p:cNvSpPr/>
          <p:nvPr/>
        </p:nvSpPr>
        <p:spPr>
          <a:xfrm>
            <a:off x="10789920" y="3035808"/>
            <a:ext cx="146304" cy="146304"/>
          </a:xfrm>
          <a:prstGeom prst="ellipse">
            <a:avLst/>
          </a:prstGeom>
          <a:solidFill>
            <a:srgbClr val="E5E7EB"/>
          </a:solidFill>
          <a:ln w="12700">
            <a:solidFill>
              <a:srgbClr val="E5E7EB"/>
            </a:solidFill>
            <a:prstDash val="solid"/>
          </a:ln>
        </p:spPr>
      </p:sp>
      <p:sp>
        <p:nvSpPr>
          <p:cNvPr id="61" name="Shape 59"/>
          <p:cNvSpPr/>
          <p:nvPr/>
        </p:nvSpPr>
        <p:spPr>
          <a:xfrm>
            <a:off x="548640" y="3246120"/>
            <a:ext cx="11155680" cy="274320"/>
          </a:xfrm>
          <a:prstGeom prst="rect">
            <a:avLst/>
          </a:prstGeom>
          <a:solidFill>
            <a:srgbClr val="F9FAFB"/>
          </a:solidFill>
          <a:ln w="12700">
            <a:solidFill>
              <a:srgbClr val="F2F4F7"/>
            </a:solidFill>
            <a:prstDash val="solid"/>
          </a:ln>
        </p:spPr>
      </p:sp>
      <p:sp>
        <p:nvSpPr>
          <p:cNvPr id="62" name="Text 60"/>
          <p:cNvSpPr/>
          <p:nvPr/>
        </p:nvSpPr>
        <p:spPr>
          <a:xfrm>
            <a:off x="685800" y="326440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moori.info</a:t>
            </a:r>
            <a:endParaRPr lang="en-US" sz="900" dirty="0"/>
          </a:p>
        </p:txBody>
      </p:sp>
      <p:sp>
        <p:nvSpPr>
          <p:cNvPr id="63" name="Shape 61"/>
          <p:cNvSpPr/>
          <p:nvPr/>
        </p:nvSpPr>
        <p:spPr>
          <a:xfrm>
            <a:off x="4389120" y="3310128"/>
            <a:ext cx="146304" cy="146304"/>
          </a:xfrm>
          <a:prstGeom prst="ellipse">
            <a:avLst/>
          </a:prstGeom>
          <a:solidFill>
            <a:srgbClr val="EF4444"/>
          </a:solidFill>
          <a:ln w="12700">
            <a:solidFill>
              <a:srgbClr val="EF4444"/>
            </a:solidFill>
            <a:prstDash val="solid"/>
          </a:ln>
        </p:spPr>
      </p:sp>
      <p:sp>
        <p:nvSpPr>
          <p:cNvPr id="64" name="Shape 62"/>
          <p:cNvSpPr/>
          <p:nvPr/>
        </p:nvSpPr>
        <p:spPr>
          <a:xfrm>
            <a:off x="5303520" y="3310128"/>
            <a:ext cx="146304" cy="146304"/>
          </a:xfrm>
          <a:prstGeom prst="ellipse">
            <a:avLst/>
          </a:prstGeom>
          <a:solidFill>
            <a:srgbClr val="EF4444"/>
          </a:solidFill>
          <a:ln w="12700">
            <a:solidFill>
              <a:srgbClr val="EF4444"/>
            </a:solidFill>
            <a:prstDash val="solid"/>
          </a:ln>
        </p:spPr>
      </p:sp>
      <p:sp>
        <p:nvSpPr>
          <p:cNvPr id="65" name="Shape 63"/>
          <p:cNvSpPr/>
          <p:nvPr/>
        </p:nvSpPr>
        <p:spPr>
          <a:xfrm>
            <a:off x="6217920" y="3310128"/>
            <a:ext cx="146304" cy="146304"/>
          </a:xfrm>
          <a:prstGeom prst="ellipse">
            <a:avLst/>
          </a:prstGeom>
          <a:solidFill>
            <a:srgbClr val="EF4444"/>
          </a:solidFill>
          <a:ln w="12700">
            <a:solidFill>
              <a:srgbClr val="EF4444"/>
            </a:solidFill>
            <a:prstDash val="solid"/>
          </a:ln>
        </p:spPr>
      </p:sp>
      <p:sp>
        <p:nvSpPr>
          <p:cNvPr id="66" name="Shape 64"/>
          <p:cNvSpPr/>
          <p:nvPr/>
        </p:nvSpPr>
        <p:spPr>
          <a:xfrm>
            <a:off x="7132320" y="3310128"/>
            <a:ext cx="146304" cy="146304"/>
          </a:xfrm>
          <a:prstGeom prst="ellipse">
            <a:avLst/>
          </a:prstGeom>
          <a:solidFill>
            <a:srgbClr val="E5E7EB"/>
          </a:solidFill>
          <a:ln w="12700">
            <a:solidFill>
              <a:srgbClr val="E5E7EB"/>
            </a:solidFill>
            <a:prstDash val="solid"/>
          </a:ln>
        </p:spPr>
      </p:sp>
      <p:sp>
        <p:nvSpPr>
          <p:cNvPr id="67" name="Shape 65"/>
          <p:cNvSpPr/>
          <p:nvPr/>
        </p:nvSpPr>
        <p:spPr>
          <a:xfrm>
            <a:off x="8046720" y="3310128"/>
            <a:ext cx="146304" cy="146304"/>
          </a:xfrm>
          <a:prstGeom prst="ellipse">
            <a:avLst/>
          </a:prstGeom>
          <a:solidFill>
            <a:srgbClr val="E5E7EB"/>
          </a:solidFill>
          <a:ln w="12700">
            <a:solidFill>
              <a:srgbClr val="E5E7EB"/>
            </a:solidFill>
            <a:prstDash val="solid"/>
          </a:ln>
        </p:spPr>
      </p:sp>
      <p:sp>
        <p:nvSpPr>
          <p:cNvPr id="68" name="Shape 66"/>
          <p:cNvSpPr/>
          <p:nvPr/>
        </p:nvSpPr>
        <p:spPr>
          <a:xfrm>
            <a:off x="8961120" y="3310128"/>
            <a:ext cx="146304" cy="146304"/>
          </a:xfrm>
          <a:prstGeom prst="ellipse">
            <a:avLst/>
          </a:prstGeom>
          <a:solidFill>
            <a:srgbClr val="EF4444"/>
          </a:solidFill>
          <a:ln w="12700">
            <a:solidFill>
              <a:srgbClr val="EF4444"/>
            </a:solidFill>
            <a:prstDash val="solid"/>
          </a:ln>
        </p:spPr>
      </p:sp>
      <p:sp>
        <p:nvSpPr>
          <p:cNvPr id="69" name="Shape 67"/>
          <p:cNvSpPr/>
          <p:nvPr/>
        </p:nvSpPr>
        <p:spPr>
          <a:xfrm>
            <a:off x="9875520" y="3310128"/>
            <a:ext cx="146304" cy="146304"/>
          </a:xfrm>
          <a:prstGeom prst="ellipse">
            <a:avLst/>
          </a:prstGeom>
          <a:solidFill>
            <a:srgbClr val="EF4444"/>
          </a:solidFill>
          <a:ln w="12700">
            <a:solidFill>
              <a:srgbClr val="EF4444"/>
            </a:solidFill>
            <a:prstDash val="solid"/>
          </a:ln>
        </p:spPr>
      </p:sp>
      <p:sp>
        <p:nvSpPr>
          <p:cNvPr id="70" name="Shape 68"/>
          <p:cNvSpPr/>
          <p:nvPr/>
        </p:nvSpPr>
        <p:spPr>
          <a:xfrm>
            <a:off x="10789920" y="3310128"/>
            <a:ext cx="146304" cy="146304"/>
          </a:xfrm>
          <a:prstGeom prst="ellipse">
            <a:avLst/>
          </a:prstGeom>
          <a:solidFill>
            <a:srgbClr val="E5E7EB"/>
          </a:solidFill>
          <a:ln w="12700">
            <a:solidFill>
              <a:srgbClr val="E5E7EB"/>
            </a:solidFill>
            <a:prstDash val="solid"/>
          </a:ln>
        </p:spPr>
      </p:sp>
      <p:sp>
        <p:nvSpPr>
          <p:cNvPr id="71" name="Shape 69"/>
          <p:cNvSpPr/>
          <p:nvPr/>
        </p:nvSpPr>
        <p:spPr>
          <a:xfrm>
            <a:off x="548640" y="3520440"/>
            <a:ext cx="11155680" cy="274320"/>
          </a:xfrm>
          <a:prstGeom prst="rect">
            <a:avLst/>
          </a:prstGeom>
          <a:solidFill>
            <a:srgbClr val="FFFFFF"/>
          </a:solidFill>
          <a:ln w="12700">
            <a:solidFill>
              <a:srgbClr val="F2F4F7"/>
            </a:solidFill>
            <a:prstDash val="solid"/>
          </a:ln>
        </p:spPr>
      </p:sp>
      <p:sp>
        <p:nvSpPr>
          <p:cNvPr id="72" name="Text 70"/>
          <p:cNvSpPr/>
          <p:nvPr/>
        </p:nvSpPr>
        <p:spPr>
          <a:xfrm>
            <a:off x="685800" y="353872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mooli.online</a:t>
            </a:r>
            <a:endParaRPr lang="en-US" sz="900" dirty="0"/>
          </a:p>
        </p:txBody>
      </p:sp>
      <p:sp>
        <p:nvSpPr>
          <p:cNvPr id="73" name="Shape 71"/>
          <p:cNvSpPr/>
          <p:nvPr/>
        </p:nvSpPr>
        <p:spPr>
          <a:xfrm>
            <a:off x="4389120" y="3584448"/>
            <a:ext cx="146304" cy="146304"/>
          </a:xfrm>
          <a:prstGeom prst="ellipse">
            <a:avLst/>
          </a:prstGeom>
          <a:solidFill>
            <a:srgbClr val="EF4444"/>
          </a:solidFill>
          <a:ln w="12700">
            <a:solidFill>
              <a:srgbClr val="EF4444"/>
            </a:solidFill>
            <a:prstDash val="solid"/>
          </a:ln>
        </p:spPr>
      </p:sp>
      <p:sp>
        <p:nvSpPr>
          <p:cNvPr id="74" name="Shape 72"/>
          <p:cNvSpPr/>
          <p:nvPr/>
        </p:nvSpPr>
        <p:spPr>
          <a:xfrm>
            <a:off x="5303520" y="3584448"/>
            <a:ext cx="146304" cy="146304"/>
          </a:xfrm>
          <a:prstGeom prst="ellipse">
            <a:avLst/>
          </a:prstGeom>
          <a:solidFill>
            <a:srgbClr val="EF4444"/>
          </a:solidFill>
          <a:ln w="12700">
            <a:solidFill>
              <a:srgbClr val="EF4444"/>
            </a:solidFill>
            <a:prstDash val="solid"/>
          </a:ln>
        </p:spPr>
      </p:sp>
      <p:sp>
        <p:nvSpPr>
          <p:cNvPr id="75" name="Shape 73"/>
          <p:cNvSpPr/>
          <p:nvPr/>
        </p:nvSpPr>
        <p:spPr>
          <a:xfrm>
            <a:off x="6217920" y="3584448"/>
            <a:ext cx="146304" cy="146304"/>
          </a:xfrm>
          <a:prstGeom prst="ellipse">
            <a:avLst/>
          </a:prstGeom>
          <a:solidFill>
            <a:srgbClr val="EF4444"/>
          </a:solidFill>
          <a:ln w="12700">
            <a:solidFill>
              <a:srgbClr val="EF4444"/>
            </a:solidFill>
            <a:prstDash val="solid"/>
          </a:ln>
        </p:spPr>
      </p:sp>
      <p:sp>
        <p:nvSpPr>
          <p:cNvPr id="76" name="Shape 74"/>
          <p:cNvSpPr/>
          <p:nvPr/>
        </p:nvSpPr>
        <p:spPr>
          <a:xfrm>
            <a:off x="7132320" y="3584448"/>
            <a:ext cx="146304" cy="146304"/>
          </a:xfrm>
          <a:prstGeom prst="ellipse">
            <a:avLst/>
          </a:prstGeom>
          <a:solidFill>
            <a:srgbClr val="E5E7EB"/>
          </a:solidFill>
          <a:ln w="12700">
            <a:solidFill>
              <a:srgbClr val="E5E7EB"/>
            </a:solidFill>
            <a:prstDash val="solid"/>
          </a:ln>
        </p:spPr>
      </p:sp>
      <p:sp>
        <p:nvSpPr>
          <p:cNvPr id="77" name="Shape 75"/>
          <p:cNvSpPr/>
          <p:nvPr/>
        </p:nvSpPr>
        <p:spPr>
          <a:xfrm>
            <a:off x="8046720" y="3584448"/>
            <a:ext cx="146304" cy="146304"/>
          </a:xfrm>
          <a:prstGeom prst="ellipse">
            <a:avLst/>
          </a:prstGeom>
          <a:solidFill>
            <a:srgbClr val="E5E7EB"/>
          </a:solidFill>
          <a:ln w="12700">
            <a:solidFill>
              <a:srgbClr val="E5E7EB"/>
            </a:solidFill>
            <a:prstDash val="solid"/>
          </a:ln>
        </p:spPr>
      </p:sp>
      <p:sp>
        <p:nvSpPr>
          <p:cNvPr id="78" name="Shape 76"/>
          <p:cNvSpPr/>
          <p:nvPr/>
        </p:nvSpPr>
        <p:spPr>
          <a:xfrm>
            <a:off x="8961120" y="3584448"/>
            <a:ext cx="146304" cy="146304"/>
          </a:xfrm>
          <a:prstGeom prst="ellipse">
            <a:avLst/>
          </a:prstGeom>
          <a:solidFill>
            <a:srgbClr val="EF4444"/>
          </a:solidFill>
          <a:ln w="12700">
            <a:solidFill>
              <a:srgbClr val="EF4444"/>
            </a:solidFill>
            <a:prstDash val="solid"/>
          </a:ln>
        </p:spPr>
      </p:sp>
      <p:sp>
        <p:nvSpPr>
          <p:cNvPr id="79" name="Shape 77"/>
          <p:cNvSpPr/>
          <p:nvPr/>
        </p:nvSpPr>
        <p:spPr>
          <a:xfrm>
            <a:off x="9875520" y="3584448"/>
            <a:ext cx="146304" cy="146304"/>
          </a:xfrm>
          <a:prstGeom prst="ellipse">
            <a:avLst/>
          </a:prstGeom>
          <a:solidFill>
            <a:srgbClr val="EF4444"/>
          </a:solidFill>
          <a:ln w="12700">
            <a:solidFill>
              <a:srgbClr val="EF4444"/>
            </a:solidFill>
            <a:prstDash val="solid"/>
          </a:ln>
        </p:spPr>
      </p:sp>
      <p:sp>
        <p:nvSpPr>
          <p:cNvPr id="80" name="Shape 78"/>
          <p:cNvSpPr/>
          <p:nvPr/>
        </p:nvSpPr>
        <p:spPr>
          <a:xfrm>
            <a:off x="10789920" y="3584448"/>
            <a:ext cx="146304" cy="146304"/>
          </a:xfrm>
          <a:prstGeom prst="ellipse">
            <a:avLst/>
          </a:prstGeom>
          <a:solidFill>
            <a:srgbClr val="E5E7EB"/>
          </a:solidFill>
          <a:ln w="12700">
            <a:solidFill>
              <a:srgbClr val="E5E7EB"/>
            </a:solidFill>
            <a:prstDash val="solid"/>
          </a:ln>
        </p:spPr>
      </p:sp>
      <p:sp>
        <p:nvSpPr>
          <p:cNvPr id="81" name="Shape 79"/>
          <p:cNvSpPr/>
          <p:nvPr/>
        </p:nvSpPr>
        <p:spPr>
          <a:xfrm>
            <a:off x="548640" y="3794760"/>
            <a:ext cx="11155680" cy="274320"/>
          </a:xfrm>
          <a:prstGeom prst="rect">
            <a:avLst/>
          </a:prstGeom>
          <a:solidFill>
            <a:srgbClr val="F9FAFB"/>
          </a:solidFill>
          <a:ln w="12700">
            <a:solidFill>
              <a:srgbClr val="F2F4F7"/>
            </a:solidFill>
            <a:prstDash val="solid"/>
          </a:ln>
        </p:spPr>
      </p:sp>
      <p:sp>
        <p:nvSpPr>
          <p:cNvPr id="82" name="Text 80"/>
          <p:cNvSpPr/>
          <p:nvPr/>
        </p:nvSpPr>
        <p:spPr>
          <a:xfrm>
            <a:off x="685800" y="381304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moorla.io</a:t>
            </a:r>
            <a:endParaRPr lang="en-US" sz="900" dirty="0"/>
          </a:p>
        </p:txBody>
      </p:sp>
      <p:sp>
        <p:nvSpPr>
          <p:cNvPr id="83" name="Shape 81"/>
          <p:cNvSpPr/>
          <p:nvPr/>
        </p:nvSpPr>
        <p:spPr>
          <a:xfrm>
            <a:off x="4389120" y="3858768"/>
            <a:ext cx="146304" cy="146304"/>
          </a:xfrm>
          <a:prstGeom prst="ellipse">
            <a:avLst/>
          </a:prstGeom>
          <a:solidFill>
            <a:srgbClr val="EF4444"/>
          </a:solidFill>
          <a:ln w="12700">
            <a:solidFill>
              <a:srgbClr val="EF4444"/>
            </a:solidFill>
            <a:prstDash val="solid"/>
          </a:ln>
        </p:spPr>
      </p:sp>
      <p:sp>
        <p:nvSpPr>
          <p:cNvPr id="84" name="Shape 82"/>
          <p:cNvSpPr/>
          <p:nvPr/>
        </p:nvSpPr>
        <p:spPr>
          <a:xfrm>
            <a:off x="5303520" y="3858768"/>
            <a:ext cx="146304" cy="146304"/>
          </a:xfrm>
          <a:prstGeom prst="ellipse">
            <a:avLst/>
          </a:prstGeom>
          <a:solidFill>
            <a:srgbClr val="EF4444"/>
          </a:solidFill>
          <a:ln w="12700">
            <a:solidFill>
              <a:srgbClr val="EF4444"/>
            </a:solidFill>
            <a:prstDash val="solid"/>
          </a:ln>
        </p:spPr>
      </p:sp>
      <p:sp>
        <p:nvSpPr>
          <p:cNvPr id="85" name="Shape 83"/>
          <p:cNvSpPr/>
          <p:nvPr/>
        </p:nvSpPr>
        <p:spPr>
          <a:xfrm>
            <a:off x="6217920" y="3858768"/>
            <a:ext cx="146304" cy="146304"/>
          </a:xfrm>
          <a:prstGeom prst="ellipse">
            <a:avLst/>
          </a:prstGeom>
          <a:solidFill>
            <a:srgbClr val="E5E7EB"/>
          </a:solidFill>
          <a:ln w="12700">
            <a:solidFill>
              <a:srgbClr val="E5E7EB"/>
            </a:solidFill>
            <a:prstDash val="solid"/>
          </a:ln>
        </p:spPr>
      </p:sp>
      <p:sp>
        <p:nvSpPr>
          <p:cNvPr id="86" name="Shape 84"/>
          <p:cNvSpPr/>
          <p:nvPr/>
        </p:nvSpPr>
        <p:spPr>
          <a:xfrm>
            <a:off x="7132320" y="3858768"/>
            <a:ext cx="146304" cy="146304"/>
          </a:xfrm>
          <a:prstGeom prst="ellipse">
            <a:avLst/>
          </a:prstGeom>
          <a:solidFill>
            <a:srgbClr val="E5E7EB"/>
          </a:solidFill>
          <a:ln w="12700">
            <a:solidFill>
              <a:srgbClr val="E5E7EB"/>
            </a:solidFill>
            <a:prstDash val="solid"/>
          </a:ln>
        </p:spPr>
      </p:sp>
      <p:sp>
        <p:nvSpPr>
          <p:cNvPr id="87" name="Shape 85"/>
          <p:cNvSpPr/>
          <p:nvPr/>
        </p:nvSpPr>
        <p:spPr>
          <a:xfrm>
            <a:off x="8046720" y="3858768"/>
            <a:ext cx="146304" cy="146304"/>
          </a:xfrm>
          <a:prstGeom prst="ellipse">
            <a:avLst/>
          </a:prstGeom>
          <a:solidFill>
            <a:srgbClr val="E5E7EB"/>
          </a:solidFill>
          <a:ln w="12700">
            <a:solidFill>
              <a:srgbClr val="E5E7EB"/>
            </a:solidFill>
            <a:prstDash val="solid"/>
          </a:ln>
        </p:spPr>
      </p:sp>
      <p:sp>
        <p:nvSpPr>
          <p:cNvPr id="88" name="Shape 86"/>
          <p:cNvSpPr/>
          <p:nvPr/>
        </p:nvSpPr>
        <p:spPr>
          <a:xfrm>
            <a:off x="8961120" y="3858768"/>
            <a:ext cx="146304" cy="146304"/>
          </a:xfrm>
          <a:prstGeom prst="ellipse">
            <a:avLst/>
          </a:prstGeom>
          <a:solidFill>
            <a:srgbClr val="E5E7EB"/>
          </a:solidFill>
          <a:ln w="12700">
            <a:solidFill>
              <a:srgbClr val="E5E7EB"/>
            </a:solidFill>
            <a:prstDash val="solid"/>
          </a:ln>
        </p:spPr>
      </p:sp>
      <p:sp>
        <p:nvSpPr>
          <p:cNvPr id="89" name="Shape 87"/>
          <p:cNvSpPr/>
          <p:nvPr/>
        </p:nvSpPr>
        <p:spPr>
          <a:xfrm>
            <a:off x="9875520" y="3858768"/>
            <a:ext cx="146304" cy="146304"/>
          </a:xfrm>
          <a:prstGeom prst="ellipse">
            <a:avLst/>
          </a:prstGeom>
          <a:solidFill>
            <a:srgbClr val="E5E7EB"/>
          </a:solidFill>
          <a:ln w="12700">
            <a:solidFill>
              <a:srgbClr val="E5E7EB"/>
            </a:solidFill>
            <a:prstDash val="solid"/>
          </a:ln>
        </p:spPr>
      </p:sp>
      <p:sp>
        <p:nvSpPr>
          <p:cNvPr id="90" name="Shape 88"/>
          <p:cNvSpPr/>
          <p:nvPr/>
        </p:nvSpPr>
        <p:spPr>
          <a:xfrm>
            <a:off x="10789920" y="3858768"/>
            <a:ext cx="146304" cy="146304"/>
          </a:xfrm>
          <a:prstGeom prst="ellipse">
            <a:avLst/>
          </a:prstGeom>
          <a:solidFill>
            <a:srgbClr val="E5E7EB"/>
          </a:solidFill>
          <a:ln w="12700">
            <a:solidFill>
              <a:srgbClr val="E5E7EB"/>
            </a:solidFill>
            <a:prstDash val="solid"/>
          </a:ln>
        </p:spPr>
      </p:sp>
      <p:sp>
        <p:nvSpPr>
          <p:cNvPr id="91" name="Shape 89"/>
          <p:cNvSpPr/>
          <p:nvPr/>
        </p:nvSpPr>
        <p:spPr>
          <a:xfrm>
            <a:off x="548640" y="4069080"/>
            <a:ext cx="11155680" cy="274320"/>
          </a:xfrm>
          <a:prstGeom prst="rect">
            <a:avLst/>
          </a:prstGeom>
          <a:solidFill>
            <a:srgbClr val="FFFFFF"/>
          </a:solidFill>
          <a:ln w="12700">
            <a:solidFill>
              <a:srgbClr val="F2F4F7"/>
            </a:solidFill>
            <a:prstDash val="solid"/>
          </a:ln>
        </p:spPr>
      </p:sp>
      <p:sp>
        <p:nvSpPr>
          <p:cNvPr id="92" name="Text 90"/>
          <p:cNvSpPr/>
          <p:nvPr/>
        </p:nvSpPr>
        <p:spPr>
          <a:xfrm>
            <a:off x="685800" y="408736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moorii.net</a:t>
            </a:r>
            <a:endParaRPr lang="en-US" sz="900" dirty="0"/>
          </a:p>
        </p:txBody>
      </p:sp>
      <p:sp>
        <p:nvSpPr>
          <p:cNvPr id="93" name="Shape 91"/>
          <p:cNvSpPr/>
          <p:nvPr/>
        </p:nvSpPr>
        <p:spPr>
          <a:xfrm>
            <a:off x="4389120" y="4133088"/>
            <a:ext cx="146304" cy="146304"/>
          </a:xfrm>
          <a:prstGeom prst="ellipse">
            <a:avLst/>
          </a:prstGeom>
          <a:solidFill>
            <a:srgbClr val="EF4444"/>
          </a:solidFill>
          <a:ln w="12700">
            <a:solidFill>
              <a:srgbClr val="EF4444"/>
            </a:solidFill>
            <a:prstDash val="solid"/>
          </a:ln>
        </p:spPr>
      </p:sp>
      <p:sp>
        <p:nvSpPr>
          <p:cNvPr id="94" name="Shape 92"/>
          <p:cNvSpPr/>
          <p:nvPr/>
        </p:nvSpPr>
        <p:spPr>
          <a:xfrm>
            <a:off x="5303520" y="4133088"/>
            <a:ext cx="146304" cy="146304"/>
          </a:xfrm>
          <a:prstGeom prst="ellipse">
            <a:avLst/>
          </a:prstGeom>
          <a:solidFill>
            <a:srgbClr val="EF4444"/>
          </a:solidFill>
          <a:ln w="12700">
            <a:solidFill>
              <a:srgbClr val="EF4444"/>
            </a:solidFill>
            <a:prstDash val="solid"/>
          </a:ln>
        </p:spPr>
      </p:sp>
      <p:sp>
        <p:nvSpPr>
          <p:cNvPr id="95" name="Shape 93"/>
          <p:cNvSpPr/>
          <p:nvPr/>
        </p:nvSpPr>
        <p:spPr>
          <a:xfrm>
            <a:off x="6217920" y="4133088"/>
            <a:ext cx="146304" cy="146304"/>
          </a:xfrm>
          <a:prstGeom prst="ellipse">
            <a:avLst/>
          </a:prstGeom>
          <a:solidFill>
            <a:srgbClr val="E5E7EB"/>
          </a:solidFill>
          <a:ln w="12700">
            <a:solidFill>
              <a:srgbClr val="E5E7EB"/>
            </a:solidFill>
            <a:prstDash val="solid"/>
          </a:ln>
        </p:spPr>
      </p:sp>
      <p:sp>
        <p:nvSpPr>
          <p:cNvPr id="96" name="Shape 94"/>
          <p:cNvSpPr/>
          <p:nvPr/>
        </p:nvSpPr>
        <p:spPr>
          <a:xfrm>
            <a:off x="7132320" y="4133088"/>
            <a:ext cx="146304" cy="146304"/>
          </a:xfrm>
          <a:prstGeom prst="ellipse">
            <a:avLst/>
          </a:prstGeom>
          <a:solidFill>
            <a:srgbClr val="E5E7EB"/>
          </a:solidFill>
          <a:ln w="12700">
            <a:solidFill>
              <a:srgbClr val="E5E7EB"/>
            </a:solidFill>
            <a:prstDash val="solid"/>
          </a:ln>
        </p:spPr>
      </p:sp>
      <p:sp>
        <p:nvSpPr>
          <p:cNvPr id="97" name="Shape 95"/>
          <p:cNvSpPr/>
          <p:nvPr/>
        </p:nvSpPr>
        <p:spPr>
          <a:xfrm>
            <a:off x="8046720" y="4133088"/>
            <a:ext cx="146304" cy="146304"/>
          </a:xfrm>
          <a:prstGeom prst="ellipse">
            <a:avLst/>
          </a:prstGeom>
          <a:solidFill>
            <a:srgbClr val="E5E7EB"/>
          </a:solidFill>
          <a:ln w="12700">
            <a:solidFill>
              <a:srgbClr val="E5E7EB"/>
            </a:solidFill>
            <a:prstDash val="solid"/>
          </a:ln>
        </p:spPr>
      </p:sp>
      <p:sp>
        <p:nvSpPr>
          <p:cNvPr id="98" name="Shape 96"/>
          <p:cNvSpPr/>
          <p:nvPr/>
        </p:nvSpPr>
        <p:spPr>
          <a:xfrm>
            <a:off x="8961120" y="4133088"/>
            <a:ext cx="146304" cy="146304"/>
          </a:xfrm>
          <a:prstGeom prst="ellipse">
            <a:avLst/>
          </a:prstGeom>
          <a:solidFill>
            <a:srgbClr val="E5E7EB"/>
          </a:solidFill>
          <a:ln w="12700">
            <a:solidFill>
              <a:srgbClr val="E5E7EB"/>
            </a:solidFill>
            <a:prstDash val="solid"/>
          </a:ln>
        </p:spPr>
      </p:sp>
      <p:sp>
        <p:nvSpPr>
          <p:cNvPr id="99" name="Shape 97"/>
          <p:cNvSpPr/>
          <p:nvPr/>
        </p:nvSpPr>
        <p:spPr>
          <a:xfrm>
            <a:off x="9875520" y="4133088"/>
            <a:ext cx="146304" cy="146304"/>
          </a:xfrm>
          <a:prstGeom prst="ellipse">
            <a:avLst/>
          </a:prstGeom>
          <a:solidFill>
            <a:srgbClr val="E5E7EB"/>
          </a:solidFill>
          <a:ln w="12700">
            <a:solidFill>
              <a:srgbClr val="E5E7EB"/>
            </a:solidFill>
            <a:prstDash val="solid"/>
          </a:ln>
        </p:spPr>
      </p:sp>
      <p:sp>
        <p:nvSpPr>
          <p:cNvPr id="100" name="Shape 98"/>
          <p:cNvSpPr/>
          <p:nvPr/>
        </p:nvSpPr>
        <p:spPr>
          <a:xfrm>
            <a:off x="10789920" y="4133088"/>
            <a:ext cx="146304" cy="146304"/>
          </a:xfrm>
          <a:prstGeom prst="ellipse">
            <a:avLst/>
          </a:prstGeom>
          <a:solidFill>
            <a:srgbClr val="E5E7EB"/>
          </a:solidFill>
          <a:ln w="12700">
            <a:solidFill>
              <a:srgbClr val="E5E7EB"/>
            </a:solidFill>
            <a:prstDash val="solid"/>
          </a:ln>
        </p:spPr>
      </p:sp>
      <p:sp>
        <p:nvSpPr>
          <p:cNvPr id="101" name="Shape 99"/>
          <p:cNvSpPr/>
          <p:nvPr/>
        </p:nvSpPr>
        <p:spPr>
          <a:xfrm>
            <a:off x="548640" y="4343400"/>
            <a:ext cx="11155680" cy="274320"/>
          </a:xfrm>
          <a:prstGeom prst="rect">
            <a:avLst/>
          </a:prstGeom>
          <a:solidFill>
            <a:srgbClr val="F9FAFB"/>
          </a:solidFill>
          <a:ln w="12700">
            <a:solidFill>
              <a:srgbClr val="F2F4F7"/>
            </a:solidFill>
            <a:prstDash val="solid"/>
          </a:ln>
        </p:spPr>
      </p:sp>
      <p:sp>
        <p:nvSpPr>
          <p:cNvPr id="102" name="Text 100"/>
          <p:cNvSpPr/>
          <p:nvPr/>
        </p:nvSpPr>
        <p:spPr>
          <a:xfrm>
            <a:off x="685800" y="436168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moorki.com</a:t>
            </a:r>
            <a:endParaRPr lang="en-US" sz="900" dirty="0"/>
          </a:p>
        </p:txBody>
      </p:sp>
      <p:sp>
        <p:nvSpPr>
          <p:cNvPr id="103" name="Shape 101"/>
          <p:cNvSpPr/>
          <p:nvPr/>
        </p:nvSpPr>
        <p:spPr>
          <a:xfrm>
            <a:off x="4389120" y="4407408"/>
            <a:ext cx="146304" cy="146304"/>
          </a:xfrm>
          <a:prstGeom prst="ellipse">
            <a:avLst/>
          </a:prstGeom>
          <a:solidFill>
            <a:srgbClr val="EF4444"/>
          </a:solidFill>
          <a:ln w="12700">
            <a:solidFill>
              <a:srgbClr val="EF4444"/>
            </a:solidFill>
            <a:prstDash val="solid"/>
          </a:ln>
        </p:spPr>
      </p:sp>
      <p:sp>
        <p:nvSpPr>
          <p:cNvPr id="104" name="Shape 102"/>
          <p:cNvSpPr/>
          <p:nvPr/>
        </p:nvSpPr>
        <p:spPr>
          <a:xfrm>
            <a:off x="5303520" y="4407408"/>
            <a:ext cx="146304" cy="146304"/>
          </a:xfrm>
          <a:prstGeom prst="ellipse">
            <a:avLst/>
          </a:prstGeom>
          <a:solidFill>
            <a:srgbClr val="EF4444"/>
          </a:solidFill>
          <a:ln w="12700">
            <a:solidFill>
              <a:srgbClr val="EF4444"/>
            </a:solidFill>
            <a:prstDash val="solid"/>
          </a:ln>
        </p:spPr>
      </p:sp>
      <p:sp>
        <p:nvSpPr>
          <p:cNvPr id="105" name="Shape 103"/>
          <p:cNvSpPr/>
          <p:nvPr/>
        </p:nvSpPr>
        <p:spPr>
          <a:xfrm>
            <a:off x="6217920" y="4407408"/>
            <a:ext cx="146304" cy="146304"/>
          </a:xfrm>
          <a:prstGeom prst="ellipse">
            <a:avLst/>
          </a:prstGeom>
          <a:solidFill>
            <a:srgbClr val="EF4444"/>
          </a:solidFill>
          <a:ln w="12700">
            <a:solidFill>
              <a:srgbClr val="EF4444"/>
            </a:solidFill>
            <a:prstDash val="solid"/>
          </a:ln>
        </p:spPr>
      </p:sp>
      <p:sp>
        <p:nvSpPr>
          <p:cNvPr id="106" name="Shape 104"/>
          <p:cNvSpPr/>
          <p:nvPr/>
        </p:nvSpPr>
        <p:spPr>
          <a:xfrm>
            <a:off x="7132320" y="4407408"/>
            <a:ext cx="146304" cy="146304"/>
          </a:xfrm>
          <a:prstGeom prst="ellipse">
            <a:avLst/>
          </a:prstGeom>
          <a:solidFill>
            <a:srgbClr val="E5E7EB"/>
          </a:solidFill>
          <a:ln w="12700">
            <a:solidFill>
              <a:srgbClr val="E5E7EB"/>
            </a:solidFill>
            <a:prstDash val="solid"/>
          </a:ln>
        </p:spPr>
      </p:sp>
      <p:sp>
        <p:nvSpPr>
          <p:cNvPr id="107" name="Shape 105"/>
          <p:cNvSpPr/>
          <p:nvPr/>
        </p:nvSpPr>
        <p:spPr>
          <a:xfrm>
            <a:off x="8046720" y="4407408"/>
            <a:ext cx="146304" cy="146304"/>
          </a:xfrm>
          <a:prstGeom prst="ellipse">
            <a:avLst/>
          </a:prstGeom>
          <a:solidFill>
            <a:srgbClr val="E5E7EB"/>
          </a:solidFill>
          <a:ln w="12700">
            <a:solidFill>
              <a:srgbClr val="E5E7EB"/>
            </a:solidFill>
            <a:prstDash val="solid"/>
          </a:ln>
        </p:spPr>
      </p:sp>
      <p:sp>
        <p:nvSpPr>
          <p:cNvPr id="108" name="Shape 106"/>
          <p:cNvSpPr/>
          <p:nvPr/>
        </p:nvSpPr>
        <p:spPr>
          <a:xfrm>
            <a:off x="8961120" y="4407408"/>
            <a:ext cx="146304" cy="146304"/>
          </a:xfrm>
          <a:prstGeom prst="ellipse">
            <a:avLst/>
          </a:prstGeom>
          <a:solidFill>
            <a:srgbClr val="E5E7EB"/>
          </a:solidFill>
          <a:ln w="12700">
            <a:solidFill>
              <a:srgbClr val="E5E7EB"/>
            </a:solidFill>
            <a:prstDash val="solid"/>
          </a:ln>
        </p:spPr>
      </p:sp>
      <p:sp>
        <p:nvSpPr>
          <p:cNvPr id="109" name="Shape 107"/>
          <p:cNvSpPr/>
          <p:nvPr/>
        </p:nvSpPr>
        <p:spPr>
          <a:xfrm>
            <a:off x="9875520" y="4407408"/>
            <a:ext cx="146304" cy="146304"/>
          </a:xfrm>
          <a:prstGeom prst="ellipse">
            <a:avLst/>
          </a:prstGeom>
          <a:solidFill>
            <a:srgbClr val="EF4444"/>
          </a:solidFill>
          <a:ln w="12700">
            <a:solidFill>
              <a:srgbClr val="EF4444"/>
            </a:solidFill>
            <a:prstDash val="solid"/>
          </a:ln>
        </p:spPr>
      </p:sp>
      <p:sp>
        <p:nvSpPr>
          <p:cNvPr id="110" name="Shape 108"/>
          <p:cNvSpPr/>
          <p:nvPr/>
        </p:nvSpPr>
        <p:spPr>
          <a:xfrm>
            <a:off x="10789920" y="4407408"/>
            <a:ext cx="146304" cy="146304"/>
          </a:xfrm>
          <a:prstGeom prst="ellipse">
            <a:avLst/>
          </a:prstGeom>
          <a:solidFill>
            <a:srgbClr val="E5E7EB"/>
          </a:solidFill>
          <a:ln w="12700">
            <a:solidFill>
              <a:srgbClr val="E5E7EB"/>
            </a:solidFill>
            <a:prstDash val="solid"/>
          </a:ln>
        </p:spPr>
      </p:sp>
      <p:sp>
        <p:nvSpPr>
          <p:cNvPr id="111" name="Shape 109"/>
          <p:cNvSpPr/>
          <p:nvPr/>
        </p:nvSpPr>
        <p:spPr>
          <a:xfrm>
            <a:off x="548640" y="4617720"/>
            <a:ext cx="11155680" cy="274320"/>
          </a:xfrm>
          <a:prstGeom prst="rect">
            <a:avLst/>
          </a:prstGeom>
          <a:solidFill>
            <a:srgbClr val="FFFFFF"/>
          </a:solidFill>
          <a:ln w="12700">
            <a:solidFill>
              <a:srgbClr val="F2F4F7"/>
            </a:solidFill>
            <a:prstDash val="solid"/>
          </a:ln>
        </p:spPr>
      </p:sp>
      <p:sp>
        <p:nvSpPr>
          <p:cNvPr id="112" name="Text 110"/>
          <p:cNvSpPr/>
          <p:nvPr/>
        </p:nvSpPr>
        <p:spPr>
          <a:xfrm>
            <a:off x="685800" y="463600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morli.com</a:t>
            </a:r>
            <a:endParaRPr lang="en-US" sz="900" dirty="0"/>
          </a:p>
        </p:txBody>
      </p:sp>
      <p:sp>
        <p:nvSpPr>
          <p:cNvPr id="113" name="Shape 111"/>
          <p:cNvSpPr/>
          <p:nvPr/>
        </p:nvSpPr>
        <p:spPr>
          <a:xfrm>
            <a:off x="4389120" y="4681728"/>
            <a:ext cx="146304" cy="146304"/>
          </a:xfrm>
          <a:prstGeom prst="ellipse">
            <a:avLst/>
          </a:prstGeom>
          <a:solidFill>
            <a:srgbClr val="EF4444"/>
          </a:solidFill>
          <a:ln w="12700">
            <a:solidFill>
              <a:srgbClr val="EF4444"/>
            </a:solidFill>
            <a:prstDash val="solid"/>
          </a:ln>
        </p:spPr>
      </p:sp>
      <p:sp>
        <p:nvSpPr>
          <p:cNvPr id="114" name="Shape 112"/>
          <p:cNvSpPr/>
          <p:nvPr/>
        </p:nvSpPr>
        <p:spPr>
          <a:xfrm>
            <a:off x="5303520" y="4681728"/>
            <a:ext cx="146304" cy="146304"/>
          </a:xfrm>
          <a:prstGeom prst="ellipse">
            <a:avLst/>
          </a:prstGeom>
          <a:solidFill>
            <a:srgbClr val="EF4444"/>
          </a:solidFill>
          <a:ln w="12700">
            <a:solidFill>
              <a:srgbClr val="EF4444"/>
            </a:solidFill>
            <a:prstDash val="solid"/>
          </a:ln>
        </p:spPr>
      </p:sp>
      <p:sp>
        <p:nvSpPr>
          <p:cNvPr id="115" name="Shape 113"/>
          <p:cNvSpPr/>
          <p:nvPr/>
        </p:nvSpPr>
        <p:spPr>
          <a:xfrm>
            <a:off x="6217920" y="4681728"/>
            <a:ext cx="146304" cy="146304"/>
          </a:xfrm>
          <a:prstGeom prst="ellipse">
            <a:avLst/>
          </a:prstGeom>
          <a:solidFill>
            <a:srgbClr val="EF4444"/>
          </a:solidFill>
          <a:ln w="12700">
            <a:solidFill>
              <a:srgbClr val="EF4444"/>
            </a:solidFill>
            <a:prstDash val="solid"/>
          </a:ln>
        </p:spPr>
      </p:sp>
      <p:sp>
        <p:nvSpPr>
          <p:cNvPr id="116" name="Shape 114"/>
          <p:cNvSpPr/>
          <p:nvPr/>
        </p:nvSpPr>
        <p:spPr>
          <a:xfrm>
            <a:off x="7132320" y="4681728"/>
            <a:ext cx="146304" cy="146304"/>
          </a:xfrm>
          <a:prstGeom prst="ellipse">
            <a:avLst/>
          </a:prstGeom>
          <a:solidFill>
            <a:srgbClr val="E5E7EB"/>
          </a:solidFill>
          <a:ln w="12700">
            <a:solidFill>
              <a:srgbClr val="E5E7EB"/>
            </a:solidFill>
            <a:prstDash val="solid"/>
          </a:ln>
        </p:spPr>
      </p:sp>
      <p:sp>
        <p:nvSpPr>
          <p:cNvPr id="117" name="Shape 115"/>
          <p:cNvSpPr/>
          <p:nvPr/>
        </p:nvSpPr>
        <p:spPr>
          <a:xfrm>
            <a:off x="8046720" y="4681728"/>
            <a:ext cx="146304" cy="146304"/>
          </a:xfrm>
          <a:prstGeom prst="ellipse">
            <a:avLst/>
          </a:prstGeom>
          <a:solidFill>
            <a:srgbClr val="E5E7EB"/>
          </a:solidFill>
          <a:ln w="12700">
            <a:solidFill>
              <a:srgbClr val="E5E7EB"/>
            </a:solidFill>
            <a:prstDash val="solid"/>
          </a:ln>
        </p:spPr>
      </p:sp>
      <p:sp>
        <p:nvSpPr>
          <p:cNvPr id="118" name="Shape 116"/>
          <p:cNvSpPr/>
          <p:nvPr/>
        </p:nvSpPr>
        <p:spPr>
          <a:xfrm>
            <a:off x="8961120" y="4681728"/>
            <a:ext cx="146304" cy="146304"/>
          </a:xfrm>
          <a:prstGeom prst="ellipse">
            <a:avLst/>
          </a:prstGeom>
          <a:solidFill>
            <a:srgbClr val="E5E7EB"/>
          </a:solidFill>
          <a:ln w="12700">
            <a:solidFill>
              <a:srgbClr val="E5E7EB"/>
            </a:solidFill>
            <a:prstDash val="solid"/>
          </a:ln>
        </p:spPr>
      </p:sp>
      <p:sp>
        <p:nvSpPr>
          <p:cNvPr id="119" name="Shape 117"/>
          <p:cNvSpPr/>
          <p:nvPr/>
        </p:nvSpPr>
        <p:spPr>
          <a:xfrm>
            <a:off x="9875520" y="4681728"/>
            <a:ext cx="146304" cy="146304"/>
          </a:xfrm>
          <a:prstGeom prst="ellipse">
            <a:avLst/>
          </a:prstGeom>
          <a:solidFill>
            <a:srgbClr val="E5E7EB"/>
          </a:solidFill>
          <a:ln w="12700">
            <a:solidFill>
              <a:srgbClr val="E5E7EB"/>
            </a:solidFill>
            <a:prstDash val="solid"/>
          </a:ln>
        </p:spPr>
      </p:sp>
      <p:sp>
        <p:nvSpPr>
          <p:cNvPr id="120" name="Shape 118"/>
          <p:cNvSpPr/>
          <p:nvPr/>
        </p:nvSpPr>
        <p:spPr>
          <a:xfrm>
            <a:off x="10789920" y="4681728"/>
            <a:ext cx="146304" cy="146304"/>
          </a:xfrm>
          <a:prstGeom prst="ellipse">
            <a:avLst/>
          </a:prstGeom>
          <a:solidFill>
            <a:srgbClr val="E5E7EB"/>
          </a:solidFill>
          <a:ln w="12700">
            <a:solidFill>
              <a:srgbClr val="E5E7EB"/>
            </a:solidFill>
            <a:prstDash val="solid"/>
          </a:ln>
        </p:spPr>
      </p:sp>
      <p:sp>
        <p:nvSpPr>
          <p:cNvPr id="121" name="Shape 119"/>
          <p:cNvSpPr/>
          <p:nvPr/>
        </p:nvSpPr>
        <p:spPr>
          <a:xfrm>
            <a:off x="548640" y="4892040"/>
            <a:ext cx="11155680" cy="274320"/>
          </a:xfrm>
          <a:prstGeom prst="rect">
            <a:avLst/>
          </a:prstGeom>
          <a:solidFill>
            <a:srgbClr val="F9FAFB"/>
          </a:solidFill>
          <a:ln w="12700">
            <a:solidFill>
              <a:srgbClr val="F2F4F7"/>
            </a:solidFill>
            <a:prstDash val="solid"/>
          </a:ln>
        </p:spPr>
      </p:sp>
      <p:sp>
        <p:nvSpPr>
          <p:cNvPr id="122" name="Text 120"/>
          <p:cNvSpPr/>
          <p:nvPr/>
        </p:nvSpPr>
        <p:spPr>
          <a:xfrm>
            <a:off x="685800" y="491032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mourli.com</a:t>
            </a:r>
            <a:endParaRPr lang="en-US" sz="900" dirty="0"/>
          </a:p>
        </p:txBody>
      </p:sp>
      <p:sp>
        <p:nvSpPr>
          <p:cNvPr id="123" name="Shape 121"/>
          <p:cNvSpPr/>
          <p:nvPr/>
        </p:nvSpPr>
        <p:spPr>
          <a:xfrm>
            <a:off x="4389120" y="4956048"/>
            <a:ext cx="146304" cy="146304"/>
          </a:xfrm>
          <a:prstGeom prst="ellipse">
            <a:avLst/>
          </a:prstGeom>
          <a:solidFill>
            <a:srgbClr val="EF4444"/>
          </a:solidFill>
          <a:ln w="12700">
            <a:solidFill>
              <a:srgbClr val="EF4444"/>
            </a:solidFill>
            <a:prstDash val="solid"/>
          </a:ln>
        </p:spPr>
      </p:sp>
      <p:sp>
        <p:nvSpPr>
          <p:cNvPr id="124" name="Shape 122"/>
          <p:cNvSpPr/>
          <p:nvPr/>
        </p:nvSpPr>
        <p:spPr>
          <a:xfrm>
            <a:off x="5303520" y="4956048"/>
            <a:ext cx="146304" cy="146304"/>
          </a:xfrm>
          <a:prstGeom prst="ellipse">
            <a:avLst/>
          </a:prstGeom>
          <a:solidFill>
            <a:srgbClr val="EF4444"/>
          </a:solidFill>
          <a:ln w="12700">
            <a:solidFill>
              <a:srgbClr val="EF4444"/>
            </a:solidFill>
            <a:prstDash val="solid"/>
          </a:ln>
        </p:spPr>
      </p:sp>
      <p:sp>
        <p:nvSpPr>
          <p:cNvPr id="125" name="Shape 123"/>
          <p:cNvSpPr/>
          <p:nvPr/>
        </p:nvSpPr>
        <p:spPr>
          <a:xfrm>
            <a:off x="6217920" y="4956048"/>
            <a:ext cx="146304" cy="146304"/>
          </a:xfrm>
          <a:prstGeom prst="ellipse">
            <a:avLst/>
          </a:prstGeom>
          <a:solidFill>
            <a:srgbClr val="EF4444"/>
          </a:solidFill>
          <a:ln w="12700">
            <a:solidFill>
              <a:srgbClr val="EF4444"/>
            </a:solidFill>
            <a:prstDash val="solid"/>
          </a:ln>
        </p:spPr>
      </p:sp>
      <p:sp>
        <p:nvSpPr>
          <p:cNvPr id="126" name="Shape 124"/>
          <p:cNvSpPr/>
          <p:nvPr/>
        </p:nvSpPr>
        <p:spPr>
          <a:xfrm>
            <a:off x="7132320" y="4956048"/>
            <a:ext cx="146304" cy="146304"/>
          </a:xfrm>
          <a:prstGeom prst="ellipse">
            <a:avLst/>
          </a:prstGeom>
          <a:solidFill>
            <a:srgbClr val="E5E7EB"/>
          </a:solidFill>
          <a:ln w="12700">
            <a:solidFill>
              <a:srgbClr val="E5E7EB"/>
            </a:solidFill>
            <a:prstDash val="solid"/>
          </a:ln>
        </p:spPr>
      </p:sp>
      <p:sp>
        <p:nvSpPr>
          <p:cNvPr id="127" name="Shape 125"/>
          <p:cNvSpPr/>
          <p:nvPr/>
        </p:nvSpPr>
        <p:spPr>
          <a:xfrm>
            <a:off x="8046720" y="4956048"/>
            <a:ext cx="146304" cy="146304"/>
          </a:xfrm>
          <a:prstGeom prst="ellipse">
            <a:avLst/>
          </a:prstGeom>
          <a:solidFill>
            <a:srgbClr val="E5E7EB"/>
          </a:solidFill>
          <a:ln w="12700">
            <a:solidFill>
              <a:srgbClr val="E5E7EB"/>
            </a:solidFill>
            <a:prstDash val="solid"/>
          </a:ln>
        </p:spPr>
      </p:sp>
      <p:sp>
        <p:nvSpPr>
          <p:cNvPr id="128" name="Shape 126"/>
          <p:cNvSpPr/>
          <p:nvPr/>
        </p:nvSpPr>
        <p:spPr>
          <a:xfrm>
            <a:off x="8961120" y="4956048"/>
            <a:ext cx="146304" cy="146304"/>
          </a:xfrm>
          <a:prstGeom prst="ellipse">
            <a:avLst/>
          </a:prstGeom>
          <a:solidFill>
            <a:srgbClr val="E5E7EB"/>
          </a:solidFill>
          <a:ln w="12700">
            <a:solidFill>
              <a:srgbClr val="E5E7EB"/>
            </a:solidFill>
            <a:prstDash val="solid"/>
          </a:ln>
        </p:spPr>
      </p:sp>
      <p:sp>
        <p:nvSpPr>
          <p:cNvPr id="129" name="Shape 127"/>
          <p:cNvSpPr/>
          <p:nvPr/>
        </p:nvSpPr>
        <p:spPr>
          <a:xfrm>
            <a:off x="9875520" y="4956048"/>
            <a:ext cx="146304" cy="146304"/>
          </a:xfrm>
          <a:prstGeom prst="ellipse">
            <a:avLst/>
          </a:prstGeom>
          <a:solidFill>
            <a:srgbClr val="EF4444"/>
          </a:solidFill>
          <a:ln w="12700">
            <a:solidFill>
              <a:srgbClr val="EF4444"/>
            </a:solidFill>
            <a:prstDash val="solid"/>
          </a:ln>
        </p:spPr>
      </p:sp>
      <p:sp>
        <p:nvSpPr>
          <p:cNvPr id="130" name="Shape 128"/>
          <p:cNvSpPr/>
          <p:nvPr/>
        </p:nvSpPr>
        <p:spPr>
          <a:xfrm>
            <a:off x="10789920" y="4956048"/>
            <a:ext cx="146304" cy="146304"/>
          </a:xfrm>
          <a:prstGeom prst="ellipse">
            <a:avLst/>
          </a:prstGeom>
          <a:solidFill>
            <a:srgbClr val="E5E7EB"/>
          </a:solidFill>
          <a:ln w="12700">
            <a:solidFill>
              <a:srgbClr val="E5E7EB"/>
            </a:solidFill>
            <a:prstDash val="solid"/>
          </a:ln>
        </p:spPr>
      </p:sp>
      <p:sp>
        <p:nvSpPr>
          <p:cNvPr id="131" name="Shape 129"/>
          <p:cNvSpPr/>
          <p:nvPr/>
        </p:nvSpPr>
        <p:spPr>
          <a:xfrm>
            <a:off x="548640" y="5166360"/>
            <a:ext cx="11155680" cy="274320"/>
          </a:xfrm>
          <a:prstGeom prst="rect">
            <a:avLst/>
          </a:prstGeom>
          <a:solidFill>
            <a:srgbClr val="FFFFFF"/>
          </a:solidFill>
          <a:ln w="12700">
            <a:solidFill>
              <a:srgbClr val="F2F4F7"/>
            </a:solidFill>
            <a:prstDash val="solid"/>
          </a:ln>
        </p:spPr>
      </p:sp>
      <p:sp>
        <p:nvSpPr>
          <p:cNvPr id="132" name="Text 130"/>
          <p:cNvSpPr/>
          <p:nvPr/>
        </p:nvSpPr>
        <p:spPr>
          <a:xfrm>
            <a:off x="685800" y="518464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morli.info</a:t>
            </a:r>
            <a:endParaRPr lang="en-US" sz="900" dirty="0"/>
          </a:p>
        </p:txBody>
      </p:sp>
      <p:sp>
        <p:nvSpPr>
          <p:cNvPr id="133" name="Shape 131"/>
          <p:cNvSpPr/>
          <p:nvPr/>
        </p:nvSpPr>
        <p:spPr>
          <a:xfrm>
            <a:off x="4389120" y="5230368"/>
            <a:ext cx="146304" cy="146304"/>
          </a:xfrm>
          <a:prstGeom prst="ellipse">
            <a:avLst/>
          </a:prstGeom>
          <a:solidFill>
            <a:srgbClr val="EF4444"/>
          </a:solidFill>
          <a:ln w="12700">
            <a:solidFill>
              <a:srgbClr val="EF4444"/>
            </a:solidFill>
            <a:prstDash val="solid"/>
          </a:ln>
        </p:spPr>
      </p:sp>
      <p:sp>
        <p:nvSpPr>
          <p:cNvPr id="134" name="Shape 132"/>
          <p:cNvSpPr/>
          <p:nvPr/>
        </p:nvSpPr>
        <p:spPr>
          <a:xfrm>
            <a:off x="5303520" y="5230368"/>
            <a:ext cx="146304" cy="146304"/>
          </a:xfrm>
          <a:prstGeom prst="ellipse">
            <a:avLst/>
          </a:prstGeom>
          <a:solidFill>
            <a:srgbClr val="EF4444"/>
          </a:solidFill>
          <a:ln w="12700">
            <a:solidFill>
              <a:srgbClr val="EF4444"/>
            </a:solidFill>
            <a:prstDash val="solid"/>
          </a:ln>
        </p:spPr>
      </p:sp>
      <p:sp>
        <p:nvSpPr>
          <p:cNvPr id="135" name="Shape 133"/>
          <p:cNvSpPr/>
          <p:nvPr/>
        </p:nvSpPr>
        <p:spPr>
          <a:xfrm>
            <a:off x="6217920" y="5230368"/>
            <a:ext cx="146304" cy="146304"/>
          </a:xfrm>
          <a:prstGeom prst="ellipse">
            <a:avLst/>
          </a:prstGeom>
          <a:solidFill>
            <a:srgbClr val="EF4444"/>
          </a:solidFill>
          <a:ln w="12700">
            <a:solidFill>
              <a:srgbClr val="EF4444"/>
            </a:solidFill>
            <a:prstDash val="solid"/>
          </a:ln>
        </p:spPr>
      </p:sp>
      <p:sp>
        <p:nvSpPr>
          <p:cNvPr id="136" name="Shape 134"/>
          <p:cNvSpPr/>
          <p:nvPr/>
        </p:nvSpPr>
        <p:spPr>
          <a:xfrm>
            <a:off x="7132320" y="5230368"/>
            <a:ext cx="146304" cy="146304"/>
          </a:xfrm>
          <a:prstGeom prst="ellipse">
            <a:avLst/>
          </a:prstGeom>
          <a:solidFill>
            <a:srgbClr val="E5E7EB"/>
          </a:solidFill>
          <a:ln w="12700">
            <a:solidFill>
              <a:srgbClr val="E5E7EB"/>
            </a:solidFill>
            <a:prstDash val="solid"/>
          </a:ln>
        </p:spPr>
      </p:sp>
      <p:sp>
        <p:nvSpPr>
          <p:cNvPr id="137" name="Shape 135"/>
          <p:cNvSpPr/>
          <p:nvPr/>
        </p:nvSpPr>
        <p:spPr>
          <a:xfrm>
            <a:off x="8046720" y="5230368"/>
            <a:ext cx="146304" cy="146304"/>
          </a:xfrm>
          <a:prstGeom prst="ellipse">
            <a:avLst/>
          </a:prstGeom>
          <a:solidFill>
            <a:srgbClr val="E5E7EB"/>
          </a:solidFill>
          <a:ln w="12700">
            <a:solidFill>
              <a:srgbClr val="E5E7EB"/>
            </a:solidFill>
            <a:prstDash val="solid"/>
          </a:ln>
        </p:spPr>
      </p:sp>
      <p:sp>
        <p:nvSpPr>
          <p:cNvPr id="138" name="Shape 136"/>
          <p:cNvSpPr/>
          <p:nvPr/>
        </p:nvSpPr>
        <p:spPr>
          <a:xfrm>
            <a:off x="8961120" y="5230368"/>
            <a:ext cx="146304" cy="146304"/>
          </a:xfrm>
          <a:prstGeom prst="ellipse">
            <a:avLst/>
          </a:prstGeom>
          <a:solidFill>
            <a:srgbClr val="E5E7EB"/>
          </a:solidFill>
          <a:ln w="12700">
            <a:solidFill>
              <a:srgbClr val="E5E7EB"/>
            </a:solidFill>
            <a:prstDash val="solid"/>
          </a:ln>
        </p:spPr>
      </p:sp>
      <p:sp>
        <p:nvSpPr>
          <p:cNvPr id="139" name="Shape 137"/>
          <p:cNvSpPr/>
          <p:nvPr/>
        </p:nvSpPr>
        <p:spPr>
          <a:xfrm>
            <a:off x="9875520" y="5230368"/>
            <a:ext cx="146304" cy="146304"/>
          </a:xfrm>
          <a:prstGeom prst="ellipse">
            <a:avLst/>
          </a:prstGeom>
          <a:solidFill>
            <a:srgbClr val="E5E7EB"/>
          </a:solidFill>
          <a:ln w="12700">
            <a:solidFill>
              <a:srgbClr val="E5E7EB"/>
            </a:solidFill>
            <a:prstDash val="solid"/>
          </a:ln>
        </p:spPr>
      </p:sp>
      <p:sp>
        <p:nvSpPr>
          <p:cNvPr id="140" name="Shape 138"/>
          <p:cNvSpPr/>
          <p:nvPr/>
        </p:nvSpPr>
        <p:spPr>
          <a:xfrm>
            <a:off x="10789920" y="5230368"/>
            <a:ext cx="146304" cy="146304"/>
          </a:xfrm>
          <a:prstGeom prst="ellipse">
            <a:avLst/>
          </a:prstGeom>
          <a:solidFill>
            <a:srgbClr val="E5E7EB"/>
          </a:solidFill>
          <a:ln w="12700">
            <a:solidFill>
              <a:srgbClr val="E5E7EB"/>
            </a:solidFill>
            <a:prstDash val="solid"/>
          </a:ln>
        </p:spPr>
      </p:sp>
      <p:sp>
        <p:nvSpPr>
          <p:cNvPr id="141" name="Shape 139"/>
          <p:cNvSpPr/>
          <p:nvPr/>
        </p:nvSpPr>
        <p:spPr>
          <a:xfrm>
            <a:off x="548640" y="5440680"/>
            <a:ext cx="11155680" cy="274320"/>
          </a:xfrm>
          <a:prstGeom prst="rect">
            <a:avLst/>
          </a:prstGeom>
          <a:solidFill>
            <a:srgbClr val="F9FAFB"/>
          </a:solidFill>
          <a:ln w="12700">
            <a:solidFill>
              <a:srgbClr val="F2F4F7"/>
            </a:solidFill>
            <a:prstDash val="solid"/>
          </a:ln>
        </p:spPr>
      </p:sp>
      <p:sp>
        <p:nvSpPr>
          <p:cNvPr id="142" name="Text 140"/>
          <p:cNvSpPr/>
          <p:nvPr/>
        </p:nvSpPr>
        <p:spPr>
          <a:xfrm>
            <a:off x="685800" y="5458968"/>
            <a:ext cx="3200400" cy="237744"/>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morli.top</a:t>
            </a:r>
            <a:endParaRPr lang="en-US" sz="900" dirty="0"/>
          </a:p>
        </p:txBody>
      </p:sp>
      <p:sp>
        <p:nvSpPr>
          <p:cNvPr id="143" name="Shape 141"/>
          <p:cNvSpPr/>
          <p:nvPr/>
        </p:nvSpPr>
        <p:spPr>
          <a:xfrm>
            <a:off x="4389120" y="5504688"/>
            <a:ext cx="146304" cy="146304"/>
          </a:xfrm>
          <a:prstGeom prst="ellipse">
            <a:avLst/>
          </a:prstGeom>
          <a:solidFill>
            <a:srgbClr val="EF4444"/>
          </a:solidFill>
          <a:ln w="12700">
            <a:solidFill>
              <a:srgbClr val="EF4444"/>
            </a:solidFill>
            <a:prstDash val="solid"/>
          </a:ln>
        </p:spPr>
      </p:sp>
      <p:sp>
        <p:nvSpPr>
          <p:cNvPr id="144" name="Shape 142"/>
          <p:cNvSpPr/>
          <p:nvPr/>
        </p:nvSpPr>
        <p:spPr>
          <a:xfrm>
            <a:off x="5303520" y="5504688"/>
            <a:ext cx="146304" cy="146304"/>
          </a:xfrm>
          <a:prstGeom prst="ellipse">
            <a:avLst/>
          </a:prstGeom>
          <a:solidFill>
            <a:srgbClr val="EF4444"/>
          </a:solidFill>
          <a:ln w="12700">
            <a:solidFill>
              <a:srgbClr val="EF4444"/>
            </a:solidFill>
            <a:prstDash val="solid"/>
          </a:ln>
        </p:spPr>
      </p:sp>
      <p:sp>
        <p:nvSpPr>
          <p:cNvPr id="145" name="Shape 143"/>
          <p:cNvSpPr/>
          <p:nvPr/>
        </p:nvSpPr>
        <p:spPr>
          <a:xfrm>
            <a:off x="6217920" y="5504688"/>
            <a:ext cx="146304" cy="146304"/>
          </a:xfrm>
          <a:prstGeom prst="ellipse">
            <a:avLst/>
          </a:prstGeom>
          <a:solidFill>
            <a:srgbClr val="EF4444"/>
          </a:solidFill>
          <a:ln w="12700">
            <a:solidFill>
              <a:srgbClr val="EF4444"/>
            </a:solidFill>
            <a:prstDash val="solid"/>
          </a:ln>
        </p:spPr>
      </p:sp>
      <p:sp>
        <p:nvSpPr>
          <p:cNvPr id="146" name="Shape 144"/>
          <p:cNvSpPr/>
          <p:nvPr/>
        </p:nvSpPr>
        <p:spPr>
          <a:xfrm>
            <a:off x="7132320" y="5504688"/>
            <a:ext cx="146304" cy="146304"/>
          </a:xfrm>
          <a:prstGeom prst="ellipse">
            <a:avLst/>
          </a:prstGeom>
          <a:solidFill>
            <a:srgbClr val="E5E7EB"/>
          </a:solidFill>
          <a:ln w="12700">
            <a:solidFill>
              <a:srgbClr val="E5E7EB"/>
            </a:solidFill>
            <a:prstDash val="solid"/>
          </a:ln>
        </p:spPr>
      </p:sp>
      <p:sp>
        <p:nvSpPr>
          <p:cNvPr id="147" name="Shape 145"/>
          <p:cNvSpPr/>
          <p:nvPr/>
        </p:nvSpPr>
        <p:spPr>
          <a:xfrm>
            <a:off x="8046720" y="5504688"/>
            <a:ext cx="146304" cy="146304"/>
          </a:xfrm>
          <a:prstGeom prst="ellipse">
            <a:avLst/>
          </a:prstGeom>
          <a:solidFill>
            <a:srgbClr val="E5E7EB"/>
          </a:solidFill>
          <a:ln w="12700">
            <a:solidFill>
              <a:srgbClr val="E5E7EB"/>
            </a:solidFill>
            <a:prstDash val="solid"/>
          </a:ln>
        </p:spPr>
      </p:sp>
      <p:sp>
        <p:nvSpPr>
          <p:cNvPr id="148" name="Shape 146"/>
          <p:cNvSpPr/>
          <p:nvPr/>
        </p:nvSpPr>
        <p:spPr>
          <a:xfrm>
            <a:off x="8961120" y="5504688"/>
            <a:ext cx="146304" cy="146304"/>
          </a:xfrm>
          <a:prstGeom prst="ellipse">
            <a:avLst/>
          </a:prstGeom>
          <a:solidFill>
            <a:srgbClr val="E5E7EB"/>
          </a:solidFill>
          <a:ln w="12700">
            <a:solidFill>
              <a:srgbClr val="E5E7EB"/>
            </a:solidFill>
            <a:prstDash val="solid"/>
          </a:ln>
        </p:spPr>
      </p:sp>
      <p:sp>
        <p:nvSpPr>
          <p:cNvPr id="149" name="Shape 147"/>
          <p:cNvSpPr/>
          <p:nvPr/>
        </p:nvSpPr>
        <p:spPr>
          <a:xfrm>
            <a:off x="9875520" y="5504688"/>
            <a:ext cx="146304" cy="146304"/>
          </a:xfrm>
          <a:prstGeom prst="ellipse">
            <a:avLst/>
          </a:prstGeom>
          <a:solidFill>
            <a:srgbClr val="EF4444"/>
          </a:solidFill>
          <a:ln w="12700">
            <a:solidFill>
              <a:srgbClr val="EF4444"/>
            </a:solidFill>
            <a:prstDash val="solid"/>
          </a:ln>
        </p:spPr>
      </p:sp>
      <p:sp>
        <p:nvSpPr>
          <p:cNvPr id="150" name="Shape 148"/>
          <p:cNvSpPr/>
          <p:nvPr/>
        </p:nvSpPr>
        <p:spPr>
          <a:xfrm>
            <a:off x="10789920" y="5504688"/>
            <a:ext cx="146304" cy="146304"/>
          </a:xfrm>
          <a:prstGeom prst="ellipse">
            <a:avLst/>
          </a:prstGeom>
          <a:solidFill>
            <a:srgbClr val="E5E7EB"/>
          </a:solidFill>
          <a:ln w="12700">
            <a:solidFill>
              <a:srgbClr val="E5E7EB"/>
            </a:solidFill>
            <a:prstDash val="solid"/>
          </a:ln>
        </p:spPr>
      </p:sp>
      <p:sp>
        <p:nvSpPr>
          <p:cNvPr id="151" name="Text 149"/>
          <p:cNvSpPr/>
          <p:nvPr/>
        </p:nvSpPr>
        <p:spPr>
          <a:xfrm>
            <a:off x="548640" y="5989320"/>
            <a:ext cx="11155680" cy="201168"/>
          </a:xfrm>
          <a:prstGeom prst="rect">
            <a:avLst/>
          </a:prstGeom>
          <a:noFill/>
          <a:ln/>
        </p:spPr>
        <p:txBody>
          <a:bodyPr wrap="square" rtlCol="0" anchor="ctr"/>
          <a:lstStyle/>
          <a:p>
            <a:pPr marL="0" indent="0">
              <a:buNone/>
            </a:pPr>
            <a:r>
              <a:rPr lang="en-US" sz="900" dirty="0">
                <a:solidFill>
                  <a:srgbClr val="94A3B8"/>
                </a:solidFill>
                <a:latin typeface="Inter" pitchFamily="34" charset="0"/>
                <a:ea typeface="Inter" pitchFamily="34" charset="-122"/>
                <a:cs typeface="Inter" pitchFamily="34" charset="-120"/>
              </a:rPr>
              <a:t>Showing top 10 of 31 registered domains, sorted by urgency (priority first, then risk).  * = signal detected  o = not detected</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Act Now -- Prioritized Response</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Domains requiring immediate attention, ranked by urgency. Each entry includes the recommended action and rationale.</a:t>
            </a:r>
            <a:endParaRPr lang="en-US" sz="1100" dirty="0"/>
          </a:p>
        </p:txBody>
      </p:sp>
      <p:sp>
        <p:nvSpPr>
          <p:cNvPr id="9" name="Shape 7"/>
          <p:cNvSpPr/>
          <p:nvPr/>
        </p:nvSpPr>
        <p:spPr>
          <a:xfrm>
            <a:off x="548640" y="1463040"/>
            <a:ext cx="11155680" cy="822960"/>
          </a:xfrm>
          <a:prstGeom prst="roundRect">
            <a:avLst/>
          </a:prstGeom>
          <a:solidFill>
            <a:srgbClr val="FEF3F2"/>
          </a:solidFill>
          <a:ln w="12700">
            <a:solidFill>
              <a:srgbClr val="B42318"/>
            </a:solidFill>
            <a:prstDash val="solid"/>
          </a:ln>
        </p:spPr>
      </p:sp>
      <p:sp>
        <p:nvSpPr>
          <p:cNvPr id="10" name="Shape 8"/>
          <p:cNvSpPr/>
          <p:nvPr/>
        </p:nvSpPr>
        <p:spPr>
          <a:xfrm>
            <a:off x="777240" y="1645920"/>
            <a:ext cx="1051560" cy="320040"/>
          </a:xfrm>
          <a:prstGeom prst="roundRect">
            <a:avLst/>
          </a:prstGeom>
          <a:solidFill>
            <a:srgbClr val="B42318"/>
          </a:solidFill>
          <a:ln w="12700">
            <a:solidFill>
              <a:srgbClr val="B42318"/>
            </a:solidFill>
            <a:prstDash val="solid"/>
          </a:ln>
        </p:spPr>
      </p:sp>
      <p:sp>
        <p:nvSpPr>
          <p:cNvPr id="11" name="Text 9"/>
          <p:cNvSpPr/>
          <p:nvPr/>
        </p:nvSpPr>
        <p:spPr>
          <a:xfrm>
            <a:off x="777240" y="1645920"/>
            <a:ext cx="1051560" cy="320040"/>
          </a:xfrm>
          <a:prstGeom prst="rect">
            <a:avLst/>
          </a:prstGeom>
          <a:noFill/>
          <a:ln/>
        </p:spPr>
        <p:txBody>
          <a:bodyPr wrap="square" rtlCol="0" anchor="ctr"/>
          <a:lstStyle/>
          <a:p>
            <a:pPr marL="0" indent="0" algn="ctr">
              <a:buNone/>
            </a:pPr>
            <a:r>
              <a:rPr lang="en-US" sz="1000" b="1" dirty="0">
                <a:solidFill>
                  <a:srgbClr val="FFFFFF"/>
                </a:solidFill>
                <a:latin typeface="Inter" pitchFamily="34" charset="0"/>
                <a:ea typeface="Inter" pitchFamily="34" charset="-122"/>
                <a:cs typeface="Inter" pitchFamily="34" charset="-120"/>
              </a:rPr>
              <a:t>CRITICAL</a:t>
            </a:r>
            <a:endParaRPr lang="en-US" sz="1000" dirty="0"/>
          </a:p>
        </p:txBody>
      </p:sp>
      <p:sp>
        <p:nvSpPr>
          <p:cNvPr id="12" name="Text 10"/>
          <p:cNvSpPr/>
          <p:nvPr/>
        </p:nvSpPr>
        <p:spPr>
          <a:xfrm>
            <a:off x="2011680" y="1572768"/>
            <a:ext cx="4572000" cy="274320"/>
          </a:xfrm>
          <a:prstGeom prst="rect">
            <a:avLst/>
          </a:prstGeom>
          <a:noFill/>
          <a:ln/>
        </p:spPr>
        <p:txBody>
          <a:bodyPr wrap="square" rtlCol="0" anchor="ctr"/>
          <a:lstStyle/>
          <a:p>
            <a:pPr marL="0" indent="0">
              <a:buNone/>
            </a:pPr>
            <a:r>
              <a:rPr lang="en-US" sz="1400" b="1" dirty="0">
                <a:solidFill>
                  <a:srgbClr val="101828"/>
                </a:solidFill>
                <a:latin typeface="Inter" pitchFamily="34" charset="0"/>
                <a:ea typeface="Inter" pitchFamily="34" charset="-122"/>
                <a:cs typeface="Inter" pitchFamily="34" charset="-120"/>
              </a:rPr>
              <a:t>mooli.org</a:t>
            </a:r>
            <a:endParaRPr lang="en-US" sz="1400" dirty="0"/>
          </a:p>
        </p:txBody>
      </p:sp>
      <p:sp>
        <p:nvSpPr>
          <p:cNvPr id="13" name="Text 11"/>
          <p:cNvSpPr/>
          <p:nvPr/>
        </p:nvSpPr>
        <p:spPr>
          <a:xfrm>
            <a:off x="2011680" y="1874520"/>
            <a:ext cx="731520" cy="182880"/>
          </a:xfrm>
          <a:prstGeom prst="rect">
            <a:avLst/>
          </a:prstGeom>
          <a:noFill/>
          <a:ln/>
        </p:spPr>
        <p:txBody>
          <a:bodyPr wrap="square" rtlCol="0" anchor="ctr"/>
          <a:lstStyle/>
          <a:p>
            <a:pPr marL="0" indent="0">
              <a:buNone/>
            </a:pPr>
            <a:r>
              <a:rPr lang="en-US" sz="900" b="1" dirty="0">
                <a:solidFill>
                  <a:srgbClr val="B42318"/>
                </a:solidFill>
                <a:latin typeface="Inter" pitchFamily="34" charset="0"/>
                <a:ea typeface="Inter" pitchFamily="34" charset="-122"/>
                <a:cs typeface="Inter" pitchFamily="34" charset="-120"/>
              </a:rPr>
              <a:t>ACTION:</a:t>
            </a:r>
            <a:endParaRPr lang="en-US" sz="900" dirty="0"/>
          </a:p>
        </p:txBody>
      </p:sp>
      <p:sp>
        <p:nvSpPr>
          <p:cNvPr id="14" name="Text 12"/>
          <p:cNvSpPr/>
          <p:nvPr/>
        </p:nvSpPr>
        <p:spPr>
          <a:xfrm>
            <a:off x="2743200" y="1874520"/>
            <a:ext cx="3840480" cy="182880"/>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Block at gateway + report to registrar immediately</a:t>
            </a:r>
            <a:endParaRPr lang="en-US" sz="900" dirty="0"/>
          </a:p>
        </p:txBody>
      </p:sp>
      <p:sp>
        <p:nvSpPr>
          <p:cNvPr id="15" name="Shape 13"/>
          <p:cNvSpPr/>
          <p:nvPr/>
        </p:nvSpPr>
        <p:spPr>
          <a:xfrm>
            <a:off x="6949440" y="1572768"/>
            <a:ext cx="9144" cy="603504"/>
          </a:xfrm>
          <a:prstGeom prst="rect">
            <a:avLst/>
          </a:prstGeom>
          <a:solidFill>
            <a:srgbClr val="D0D5DD"/>
          </a:solidFill>
          <a:ln w="12700">
            <a:solidFill>
              <a:srgbClr val="D0D5DD"/>
            </a:solidFill>
            <a:prstDash val="solid"/>
          </a:ln>
        </p:spPr>
      </p:sp>
      <p:sp>
        <p:nvSpPr>
          <p:cNvPr id="16" name="Text 14"/>
          <p:cNvSpPr/>
          <p:nvPr/>
        </p:nvSpPr>
        <p:spPr>
          <a:xfrm>
            <a:off x="7178040" y="1554480"/>
            <a:ext cx="54864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WHY</a:t>
            </a:r>
            <a:endParaRPr lang="en-US" sz="800" dirty="0"/>
          </a:p>
        </p:txBody>
      </p:sp>
      <p:sp>
        <p:nvSpPr>
          <p:cNvPr id="17" name="Text 15"/>
          <p:cNvSpPr/>
          <p:nvPr/>
        </p:nvSpPr>
        <p:spPr>
          <a:xfrm>
            <a:off x="7178040" y="1719072"/>
            <a:ext cx="4297680" cy="457200"/>
          </a:xfrm>
          <a:prstGeom prst="rect">
            <a:avLst/>
          </a:prstGeom>
          <a:noFill/>
          <a:ln/>
        </p:spPr>
        <p:txBody>
          <a:bodyPr wrap="square" rtlCol="0" anchor="ctr"/>
          <a:lstStyle/>
          <a:p>
            <a:pPr marL="0" indent="0">
              <a:lnSpc>
                <a:spcPct val="115000"/>
              </a:lnSpc>
              <a:buNone/>
            </a:pPr>
            <a:r>
              <a:rPr lang="en-US" sz="900" dirty="0">
                <a:solidFill>
                  <a:srgbClr val="344054"/>
                </a:solidFill>
                <a:latin typeface="Inter" pitchFamily="34" charset="0"/>
                <a:ea typeface="Inter" pitchFamily="34" charset="-122"/>
                <a:cs typeface="Inter" pitchFamily="34" charset="-120"/>
              </a:rPr>
              <a:t>Hosts a login form -- strong credential-harvesting signal.</a:t>
            </a:r>
            <a:endParaRPr lang="en-US" sz="900" dirty="0"/>
          </a:p>
        </p:txBody>
      </p:sp>
      <p:sp>
        <p:nvSpPr>
          <p:cNvPr id="18" name="Shape 16"/>
          <p:cNvSpPr/>
          <p:nvPr/>
        </p:nvSpPr>
        <p:spPr>
          <a:xfrm>
            <a:off x="548640" y="2377440"/>
            <a:ext cx="11155680" cy="822960"/>
          </a:xfrm>
          <a:prstGeom prst="roundRect">
            <a:avLst/>
          </a:prstGeom>
          <a:solidFill>
            <a:srgbClr val="FFFAEB"/>
          </a:solidFill>
          <a:ln w="12700">
            <a:solidFill>
              <a:srgbClr val="DC6803"/>
            </a:solidFill>
            <a:prstDash val="solid"/>
          </a:ln>
        </p:spPr>
      </p:sp>
      <p:sp>
        <p:nvSpPr>
          <p:cNvPr id="19" name="Shape 17"/>
          <p:cNvSpPr/>
          <p:nvPr/>
        </p:nvSpPr>
        <p:spPr>
          <a:xfrm>
            <a:off x="777240" y="2560320"/>
            <a:ext cx="1051560" cy="320040"/>
          </a:xfrm>
          <a:prstGeom prst="roundRect">
            <a:avLst/>
          </a:prstGeom>
          <a:solidFill>
            <a:srgbClr val="DC6803"/>
          </a:solidFill>
          <a:ln w="12700">
            <a:solidFill>
              <a:srgbClr val="DC6803"/>
            </a:solidFill>
            <a:prstDash val="solid"/>
          </a:ln>
        </p:spPr>
      </p:sp>
      <p:sp>
        <p:nvSpPr>
          <p:cNvPr id="20" name="Text 18"/>
          <p:cNvSpPr/>
          <p:nvPr/>
        </p:nvSpPr>
        <p:spPr>
          <a:xfrm>
            <a:off x="777240" y="2560320"/>
            <a:ext cx="1051560" cy="320040"/>
          </a:xfrm>
          <a:prstGeom prst="rect">
            <a:avLst/>
          </a:prstGeom>
          <a:noFill/>
          <a:ln/>
        </p:spPr>
        <p:txBody>
          <a:bodyPr wrap="square" rtlCol="0" anchor="ctr"/>
          <a:lstStyle/>
          <a:p>
            <a:pPr marL="0" indent="0" algn="ctr">
              <a:buNone/>
            </a:pPr>
            <a:r>
              <a:rPr lang="en-US" sz="1000" b="1" dirty="0">
                <a:solidFill>
                  <a:srgbClr val="FFFFFF"/>
                </a:solidFill>
                <a:latin typeface="Inter" pitchFamily="34" charset="0"/>
                <a:ea typeface="Inter" pitchFamily="34" charset="-122"/>
                <a:cs typeface="Inter" pitchFamily="34" charset="-120"/>
              </a:rPr>
              <a:t>HIGH</a:t>
            </a:r>
            <a:endParaRPr lang="en-US" sz="1000" dirty="0"/>
          </a:p>
        </p:txBody>
      </p:sp>
      <p:sp>
        <p:nvSpPr>
          <p:cNvPr id="21" name="Text 19"/>
          <p:cNvSpPr/>
          <p:nvPr/>
        </p:nvSpPr>
        <p:spPr>
          <a:xfrm>
            <a:off x="2011680" y="2487168"/>
            <a:ext cx="4572000" cy="274320"/>
          </a:xfrm>
          <a:prstGeom prst="rect">
            <a:avLst/>
          </a:prstGeom>
          <a:noFill/>
          <a:ln/>
        </p:spPr>
        <p:txBody>
          <a:bodyPr wrap="square" rtlCol="0" anchor="ctr"/>
          <a:lstStyle/>
          <a:p>
            <a:pPr marL="0" indent="0">
              <a:buNone/>
            </a:pPr>
            <a:r>
              <a:rPr lang="en-US" sz="1400" b="1" dirty="0">
                <a:solidFill>
                  <a:srgbClr val="101828"/>
                </a:solidFill>
                <a:latin typeface="Inter" pitchFamily="34" charset="0"/>
                <a:ea typeface="Inter" pitchFamily="34" charset="-122"/>
                <a:cs typeface="Inter" pitchFamily="34" charset="-120"/>
              </a:rPr>
              <a:t>moori.info</a:t>
            </a:r>
            <a:endParaRPr lang="en-US" sz="1400" dirty="0"/>
          </a:p>
        </p:txBody>
      </p:sp>
      <p:sp>
        <p:nvSpPr>
          <p:cNvPr id="22" name="Text 20"/>
          <p:cNvSpPr/>
          <p:nvPr/>
        </p:nvSpPr>
        <p:spPr>
          <a:xfrm>
            <a:off x="2011680" y="2788920"/>
            <a:ext cx="731520" cy="182880"/>
          </a:xfrm>
          <a:prstGeom prst="rect">
            <a:avLst/>
          </a:prstGeom>
          <a:noFill/>
          <a:ln/>
        </p:spPr>
        <p:txBody>
          <a:bodyPr wrap="square" rtlCol="0" anchor="ctr"/>
          <a:lstStyle/>
          <a:p>
            <a:pPr marL="0" indent="0">
              <a:buNone/>
            </a:pPr>
            <a:r>
              <a:rPr lang="en-US" sz="900" b="1" dirty="0">
                <a:solidFill>
                  <a:srgbClr val="DC6803"/>
                </a:solidFill>
                <a:latin typeface="Inter" pitchFamily="34" charset="0"/>
                <a:ea typeface="Inter" pitchFamily="34" charset="-122"/>
                <a:cs typeface="Inter" pitchFamily="34" charset="-120"/>
              </a:rPr>
              <a:t>ACTION:</a:t>
            </a:r>
            <a:endParaRPr lang="en-US" sz="900" dirty="0"/>
          </a:p>
        </p:txBody>
      </p:sp>
      <p:sp>
        <p:nvSpPr>
          <p:cNvPr id="23" name="Text 21"/>
          <p:cNvSpPr/>
          <p:nvPr/>
        </p:nvSpPr>
        <p:spPr>
          <a:xfrm>
            <a:off x="2743200" y="2788920"/>
            <a:ext cx="3840480" cy="182880"/>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Block at email gateway + watch for phishing campaigns</a:t>
            </a:r>
            <a:endParaRPr lang="en-US" sz="900" dirty="0"/>
          </a:p>
        </p:txBody>
      </p:sp>
      <p:sp>
        <p:nvSpPr>
          <p:cNvPr id="24" name="Shape 22"/>
          <p:cNvSpPr/>
          <p:nvPr/>
        </p:nvSpPr>
        <p:spPr>
          <a:xfrm>
            <a:off x="6949440" y="2487168"/>
            <a:ext cx="9144" cy="603504"/>
          </a:xfrm>
          <a:prstGeom prst="rect">
            <a:avLst/>
          </a:prstGeom>
          <a:solidFill>
            <a:srgbClr val="D0D5DD"/>
          </a:solidFill>
          <a:ln w="12700">
            <a:solidFill>
              <a:srgbClr val="D0D5DD"/>
            </a:solidFill>
            <a:prstDash val="solid"/>
          </a:ln>
        </p:spPr>
      </p:sp>
      <p:sp>
        <p:nvSpPr>
          <p:cNvPr id="25" name="Text 23"/>
          <p:cNvSpPr/>
          <p:nvPr/>
        </p:nvSpPr>
        <p:spPr>
          <a:xfrm>
            <a:off x="7178040" y="2468880"/>
            <a:ext cx="54864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WHY</a:t>
            </a:r>
            <a:endParaRPr lang="en-US" sz="800" dirty="0"/>
          </a:p>
        </p:txBody>
      </p:sp>
      <p:sp>
        <p:nvSpPr>
          <p:cNvPr id="26" name="Text 24"/>
          <p:cNvSpPr/>
          <p:nvPr/>
        </p:nvSpPr>
        <p:spPr>
          <a:xfrm>
            <a:off x="7178040" y="2633472"/>
            <a:ext cx="4297680" cy="457200"/>
          </a:xfrm>
          <a:prstGeom prst="rect">
            <a:avLst/>
          </a:prstGeom>
          <a:noFill/>
          <a:ln/>
        </p:spPr>
        <p:txBody>
          <a:bodyPr wrap="square" rtlCol="0" anchor="ctr"/>
          <a:lstStyle/>
          <a:p>
            <a:pPr marL="0" indent="0">
              <a:lnSpc>
                <a:spcPct val="115000"/>
              </a:lnSpc>
              <a:buNone/>
            </a:pPr>
            <a:r>
              <a:rPr lang="en-US" sz="900" dirty="0">
                <a:solidFill>
                  <a:srgbClr val="344054"/>
                </a:solidFill>
                <a:latin typeface="Inter" pitchFamily="34" charset="0"/>
                <a:ea typeface="Inter" pitchFamily="34" charset="-122"/>
                <a:cs typeface="Inter" pitchFamily="34" charset="-120"/>
              </a:rPr>
              <a:t>Publishes MX records -- supports inbound mail handling and increases phishing/BEC relevance.</a:t>
            </a:r>
            <a:endParaRPr lang="en-US" sz="900" dirty="0"/>
          </a:p>
        </p:txBody>
      </p:sp>
      <p:sp>
        <p:nvSpPr>
          <p:cNvPr id="27" name="Shape 25"/>
          <p:cNvSpPr/>
          <p:nvPr/>
        </p:nvSpPr>
        <p:spPr>
          <a:xfrm>
            <a:off x="548640" y="3291840"/>
            <a:ext cx="11155680" cy="822960"/>
          </a:xfrm>
          <a:prstGeom prst="roundRect">
            <a:avLst/>
          </a:prstGeom>
          <a:solidFill>
            <a:srgbClr val="FFFAEB"/>
          </a:solidFill>
          <a:ln w="12700">
            <a:solidFill>
              <a:srgbClr val="DC6803"/>
            </a:solidFill>
            <a:prstDash val="solid"/>
          </a:ln>
        </p:spPr>
      </p:sp>
      <p:sp>
        <p:nvSpPr>
          <p:cNvPr id="28" name="Shape 26"/>
          <p:cNvSpPr/>
          <p:nvPr/>
        </p:nvSpPr>
        <p:spPr>
          <a:xfrm>
            <a:off x="777240" y="3474720"/>
            <a:ext cx="1051560" cy="320040"/>
          </a:xfrm>
          <a:prstGeom prst="roundRect">
            <a:avLst/>
          </a:prstGeom>
          <a:solidFill>
            <a:srgbClr val="DC6803"/>
          </a:solidFill>
          <a:ln w="12700">
            <a:solidFill>
              <a:srgbClr val="DC6803"/>
            </a:solidFill>
            <a:prstDash val="solid"/>
          </a:ln>
        </p:spPr>
      </p:sp>
      <p:sp>
        <p:nvSpPr>
          <p:cNvPr id="29" name="Text 27"/>
          <p:cNvSpPr/>
          <p:nvPr/>
        </p:nvSpPr>
        <p:spPr>
          <a:xfrm>
            <a:off x="777240" y="3474720"/>
            <a:ext cx="1051560" cy="320040"/>
          </a:xfrm>
          <a:prstGeom prst="rect">
            <a:avLst/>
          </a:prstGeom>
          <a:noFill/>
          <a:ln/>
        </p:spPr>
        <p:txBody>
          <a:bodyPr wrap="square" rtlCol="0" anchor="ctr"/>
          <a:lstStyle/>
          <a:p>
            <a:pPr marL="0" indent="0" algn="ctr">
              <a:buNone/>
            </a:pPr>
            <a:r>
              <a:rPr lang="en-US" sz="1000" b="1" dirty="0">
                <a:solidFill>
                  <a:srgbClr val="FFFFFF"/>
                </a:solidFill>
                <a:latin typeface="Inter" pitchFamily="34" charset="0"/>
                <a:ea typeface="Inter" pitchFamily="34" charset="-122"/>
                <a:cs typeface="Inter" pitchFamily="34" charset="-120"/>
              </a:rPr>
              <a:t>HIGH</a:t>
            </a:r>
            <a:endParaRPr lang="en-US" sz="1000" dirty="0"/>
          </a:p>
        </p:txBody>
      </p:sp>
      <p:sp>
        <p:nvSpPr>
          <p:cNvPr id="30" name="Text 28"/>
          <p:cNvSpPr/>
          <p:nvPr/>
        </p:nvSpPr>
        <p:spPr>
          <a:xfrm>
            <a:off x="2011680" y="3401568"/>
            <a:ext cx="4572000" cy="274320"/>
          </a:xfrm>
          <a:prstGeom prst="rect">
            <a:avLst/>
          </a:prstGeom>
          <a:noFill/>
          <a:ln/>
        </p:spPr>
        <p:txBody>
          <a:bodyPr wrap="square" rtlCol="0" anchor="ctr"/>
          <a:lstStyle/>
          <a:p>
            <a:pPr marL="0" indent="0">
              <a:buNone/>
            </a:pPr>
            <a:r>
              <a:rPr lang="en-US" sz="1400" b="1" dirty="0">
                <a:solidFill>
                  <a:srgbClr val="101828"/>
                </a:solidFill>
                <a:latin typeface="Inter" pitchFamily="34" charset="0"/>
                <a:ea typeface="Inter" pitchFamily="34" charset="-122"/>
                <a:cs typeface="Inter" pitchFamily="34" charset="-120"/>
              </a:rPr>
              <a:t>mooli.online</a:t>
            </a:r>
            <a:endParaRPr lang="en-US" sz="1400" dirty="0"/>
          </a:p>
        </p:txBody>
      </p:sp>
      <p:sp>
        <p:nvSpPr>
          <p:cNvPr id="31" name="Text 29"/>
          <p:cNvSpPr/>
          <p:nvPr/>
        </p:nvSpPr>
        <p:spPr>
          <a:xfrm>
            <a:off x="2011680" y="3703320"/>
            <a:ext cx="731520" cy="182880"/>
          </a:xfrm>
          <a:prstGeom prst="rect">
            <a:avLst/>
          </a:prstGeom>
          <a:noFill/>
          <a:ln/>
        </p:spPr>
        <p:txBody>
          <a:bodyPr wrap="square" rtlCol="0" anchor="ctr"/>
          <a:lstStyle/>
          <a:p>
            <a:pPr marL="0" indent="0">
              <a:buNone/>
            </a:pPr>
            <a:r>
              <a:rPr lang="en-US" sz="900" b="1" dirty="0">
                <a:solidFill>
                  <a:srgbClr val="DC6803"/>
                </a:solidFill>
                <a:latin typeface="Inter" pitchFamily="34" charset="0"/>
                <a:ea typeface="Inter" pitchFamily="34" charset="-122"/>
                <a:cs typeface="Inter" pitchFamily="34" charset="-120"/>
              </a:rPr>
              <a:t>ACTION:</a:t>
            </a:r>
            <a:endParaRPr lang="en-US" sz="900" dirty="0"/>
          </a:p>
        </p:txBody>
      </p:sp>
      <p:sp>
        <p:nvSpPr>
          <p:cNvPr id="32" name="Text 30"/>
          <p:cNvSpPr/>
          <p:nvPr/>
        </p:nvSpPr>
        <p:spPr>
          <a:xfrm>
            <a:off x="2743200" y="3703320"/>
            <a:ext cx="3840480" cy="182880"/>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Block at email gateway + watch for phishing campaigns</a:t>
            </a:r>
            <a:endParaRPr lang="en-US" sz="900" dirty="0"/>
          </a:p>
        </p:txBody>
      </p:sp>
      <p:sp>
        <p:nvSpPr>
          <p:cNvPr id="33" name="Shape 31"/>
          <p:cNvSpPr/>
          <p:nvPr/>
        </p:nvSpPr>
        <p:spPr>
          <a:xfrm>
            <a:off x="6949440" y="3401568"/>
            <a:ext cx="9144" cy="603504"/>
          </a:xfrm>
          <a:prstGeom prst="rect">
            <a:avLst/>
          </a:prstGeom>
          <a:solidFill>
            <a:srgbClr val="D0D5DD"/>
          </a:solidFill>
          <a:ln w="12700">
            <a:solidFill>
              <a:srgbClr val="D0D5DD"/>
            </a:solidFill>
            <a:prstDash val="solid"/>
          </a:ln>
        </p:spPr>
      </p:sp>
      <p:sp>
        <p:nvSpPr>
          <p:cNvPr id="34" name="Text 32"/>
          <p:cNvSpPr/>
          <p:nvPr/>
        </p:nvSpPr>
        <p:spPr>
          <a:xfrm>
            <a:off x="7178040" y="3383280"/>
            <a:ext cx="54864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WHY</a:t>
            </a:r>
            <a:endParaRPr lang="en-US" sz="800" dirty="0"/>
          </a:p>
        </p:txBody>
      </p:sp>
      <p:sp>
        <p:nvSpPr>
          <p:cNvPr id="35" name="Text 33"/>
          <p:cNvSpPr/>
          <p:nvPr/>
        </p:nvSpPr>
        <p:spPr>
          <a:xfrm>
            <a:off x="7178040" y="3547872"/>
            <a:ext cx="4297680" cy="457200"/>
          </a:xfrm>
          <a:prstGeom prst="rect">
            <a:avLst/>
          </a:prstGeom>
          <a:noFill/>
          <a:ln/>
        </p:spPr>
        <p:txBody>
          <a:bodyPr wrap="square" rtlCol="0" anchor="ctr"/>
          <a:lstStyle/>
          <a:p>
            <a:pPr marL="0" indent="0">
              <a:lnSpc>
                <a:spcPct val="115000"/>
              </a:lnSpc>
              <a:buNone/>
            </a:pPr>
            <a:r>
              <a:rPr lang="en-US" sz="900" dirty="0">
                <a:solidFill>
                  <a:srgbClr val="344054"/>
                </a:solidFill>
                <a:latin typeface="Inter" pitchFamily="34" charset="0"/>
                <a:ea typeface="Inter" pitchFamily="34" charset="-122"/>
                <a:cs typeface="Inter" pitchFamily="34" charset="-120"/>
              </a:rPr>
              <a:t>Publishes MX records -- supports inbound mail handling and increases phishing/BEC relevance.</a:t>
            </a:r>
            <a:endParaRPr lang="en-US" sz="900" dirty="0"/>
          </a:p>
        </p:txBody>
      </p:sp>
      <p:sp>
        <p:nvSpPr>
          <p:cNvPr id="36" name="Shape 34"/>
          <p:cNvSpPr/>
          <p:nvPr/>
        </p:nvSpPr>
        <p:spPr>
          <a:xfrm>
            <a:off x="548640" y="4206240"/>
            <a:ext cx="11155680" cy="822960"/>
          </a:xfrm>
          <a:prstGeom prst="roundRect">
            <a:avLst/>
          </a:prstGeom>
          <a:solidFill>
            <a:srgbClr val="FFFAEB"/>
          </a:solidFill>
          <a:ln w="12700">
            <a:solidFill>
              <a:srgbClr val="DC6803"/>
            </a:solidFill>
            <a:prstDash val="solid"/>
          </a:ln>
        </p:spPr>
      </p:sp>
      <p:sp>
        <p:nvSpPr>
          <p:cNvPr id="37" name="Shape 35"/>
          <p:cNvSpPr/>
          <p:nvPr/>
        </p:nvSpPr>
        <p:spPr>
          <a:xfrm>
            <a:off x="777240" y="4389120"/>
            <a:ext cx="1051560" cy="320040"/>
          </a:xfrm>
          <a:prstGeom prst="roundRect">
            <a:avLst/>
          </a:prstGeom>
          <a:solidFill>
            <a:srgbClr val="DC6803"/>
          </a:solidFill>
          <a:ln w="12700">
            <a:solidFill>
              <a:srgbClr val="DC6803"/>
            </a:solidFill>
            <a:prstDash val="solid"/>
          </a:ln>
        </p:spPr>
      </p:sp>
      <p:sp>
        <p:nvSpPr>
          <p:cNvPr id="38" name="Text 36"/>
          <p:cNvSpPr/>
          <p:nvPr/>
        </p:nvSpPr>
        <p:spPr>
          <a:xfrm>
            <a:off x="777240" y="4389120"/>
            <a:ext cx="1051560" cy="320040"/>
          </a:xfrm>
          <a:prstGeom prst="rect">
            <a:avLst/>
          </a:prstGeom>
          <a:noFill/>
          <a:ln/>
        </p:spPr>
        <p:txBody>
          <a:bodyPr wrap="square" rtlCol="0" anchor="ctr"/>
          <a:lstStyle/>
          <a:p>
            <a:pPr marL="0" indent="0" algn="ctr">
              <a:buNone/>
            </a:pPr>
            <a:r>
              <a:rPr lang="en-US" sz="1000" b="1" dirty="0">
                <a:solidFill>
                  <a:srgbClr val="FFFFFF"/>
                </a:solidFill>
                <a:latin typeface="Inter" pitchFamily="34" charset="0"/>
                <a:ea typeface="Inter" pitchFamily="34" charset="-122"/>
                <a:cs typeface="Inter" pitchFamily="34" charset="-120"/>
              </a:rPr>
              <a:t>HIGH</a:t>
            </a:r>
            <a:endParaRPr lang="en-US" sz="1000" dirty="0"/>
          </a:p>
        </p:txBody>
      </p:sp>
      <p:sp>
        <p:nvSpPr>
          <p:cNvPr id="39" name="Text 37"/>
          <p:cNvSpPr/>
          <p:nvPr/>
        </p:nvSpPr>
        <p:spPr>
          <a:xfrm>
            <a:off x="2011680" y="4315968"/>
            <a:ext cx="4572000" cy="274320"/>
          </a:xfrm>
          <a:prstGeom prst="rect">
            <a:avLst/>
          </a:prstGeom>
          <a:noFill/>
          <a:ln/>
        </p:spPr>
        <p:txBody>
          <a:bodyPr wrap="square" rtlCol="0" anchor="ctr"/>
          <a:lstStyle/>
          <a:p>
            <a:pPr marL="0" indent="0">
              <a:buNone/>
            </a:pPr>
            <a:r>
              <a:rPr lang="en-US" sz="1400" b="1" dirty="0">
                <a:solidFill>
                  <a:srgbClr val="101828"/>
                </a:solidFill>
                <a:latin typeface="Inter" pitchFamily="34" charset="0"/>
                <a:ea typeface="Inter" pitchFamily="34" charset="-122"/>
                <a:cs typeface="Inter" pitchFamily="34" charset="-120"/>
              </a:rPr>
              <a:t>moorla.io</a:t>
            </a:r>
            <a:endParaRPr lang="en-US" sz="1400" dirty="0"/>
          </a:p>
        </p:txBody>
      </p:sp>
      <p:sp>
        <p:nvSpPr>
          <p:cNvPr id="40" name="Text 38"/>
          <p:cNvSpPr/>
          <p:nvPr/>
        </p:nvSpPr>
        <p:spPr>
          <a:xfrm>
            <a:off x="2011680" y="4617720"/>
            <a:ext cx="731520" cy="182880"/>
          </a:xfrm>
          <a:prstGeom prst="rect">
            <a:avLst/>
          </a:prstGeom>
          <a:noFill/>
          <a:ln/>
        </p:spPr>
        <p:txBody>
          <a:bodyPr wrap="square" rtlCol="0" anchor="ctr"/>
          <a:lstStyle/>
          <a:p>
            <a:pPr marL="0" indent="0">
              <a:buNone/>
            </a:pPr>
            <a:r>
              <a:rPr lang="en-US" sz="900" b="1" dirty="0">
                <a:solidFill>
                  <a:srgbClr val="DC6803"/>
                </a:solidFill>
                <a:latin typeface="Inter" pitchFamily="34" charset="0"/>
                <a:ea typeface="Inter" pitchFamily="34" charset="-122"/>
                <a:cs typeface="Inter" pitchFamily="34" charset="-120"/>
              </a:rPr>
              <a:t>ACTION:</a:t>
            </a:r>
            <a:endParaRPr lang="en-US" sz="900" dirty="0"/>
          </a:p>
        </p:txBody>
      </p:sp>
      <p:sp>
        <p:nvSpPr>
          <p:cNvPr id="41" name="Text 39"/>
          <p:cNvSpPr/>
          <p:nvPr/>
        </p:nvSpPr>
        <p:spPr>
          <a:xfrm>
            <a:off x="2743200" y="4617720"/>
            <a:ext cx="3840480" cy="182880"/>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Block at email gateway + watch for phishing campaigns</a:t>
            </a:r>
            <a:endParaRPr lang="en-US" sz="900" dirty="0"/>
          </a:p>
        </p:txBody>
      </p:sp>
      <p:sp>
        <p:nvSpPr>
          <p:cNvPr id="42" name="Shape 40"/>
          <p:cNvSpPr/>
          <p:nvPr/>
        </p:nvSpPr>
        <p:spPr>
          <a:xfrm>
            <a:off x="6949440" y="4315968"/>
            <a:ext cx="9144" cy="603504"/>
          </a:xfrm>
          <a:prstGeom prst="rect">
            <a:avLst/>
          </a:prstGeom>
          <a:solidFill>
            <a:srgbClr val="D0D5DD"/>
          </a:solidFill>
          <a:ln w="12700">
            <a:solidFill>
              <a:srgbClr val="D0D5DD"/>
            </a:solidFill>
            <a:prstDash val="solid"/>
          </a:ln>
        </p:spPr>
      </p:sp>
      <p:sp>
        <p:nvSpPr>
          <p:cNvPr id="43" name="Text 41"/>
          <p:cNvSpPr/>
          <p:nvPr/>
        </p:nvSpPr>
        <p:spPr>
          <a:xfrm>
            <a:off x="7178040" y="4297680"/>
            <a:ext cx="54864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WHY</a:t>
            </a:r>
            <a:endParaRPr lang="en-US" sz="800" dirty="0"/>
          </a:p>
        </p:txBody>
      </p:sp>
      <p:sp>
        <p:nvSpPr>
          <p:cNvPr id="44" name="Text 42"/>
          <p:cNvSpPr/>
          <p:nvPr/>
        </p:nvSpPr>
        <p:spPr>
          <a:xfrm>
            <a:off x="7178040" y="4462272"/>
            <a:ext cx="4297680" cy="457200"/>
          </a:xfrm>
          <a:prstGeom prst="rect">
            <a:avLst/>
          </a:prstGeom>
          <a:noFill/>
          <a:ln/>
        </p:spPr>
        <p:txBody>
          <a:bodyPr wrap="square" rtlCol="0" anchor="ctr"/>
          <a:lstStyle/>
          <a:p>
            <a:pPr marL="0" indent="0">
              <a:lnSpc>
                <a:spcPct val="115000"/>
              </a:lnSpc>
              <a:buNone/>
            </a:pPr>
            <a:r>
              <a:rPr lang="en-US" sz="900" dirty="0">
                <a:solidFill>
                  <a:srgbClr val="344054"/>
                </a:solidFill>
                <a:latin typeface="Inter" pitchFamily="34" charset="0"/>
                <a:ea typeface="Inter" pitchFamily="34" charset="-122"/>
                <a:cs typeface="Inter" pitchFamily="34" charset="-120"/>
              </a:rPr>
              <a:t>Publishes MX records -- supports inbound mail handling and increases phishing/BEC relevance.</a:t>
            </a:r>
            <a:endParaRPr lang="en-US" sz="900" dirty="0"/>
          </a:p>
        </p:txBody>
      </p:sp>
      <p:sp>
        <p:nvSpPr>
          <p:cNvPr id="45" name="Shape 43"/>
          <p:cNvSpPr/>
          <p:nvPr/>
        </p:nvSpPr>
        <p:spPr>
          <a:xfrm>
            <a:off x="548640" y="5120640"/>
            <a:ext cx="11155680" cy="822960"/>
          </a:xfrm>
          <a:prstGeom prst="roundRect">
            <a:avLst/>
          </a:prstGeom>
          <a:solidFill>
            <a:srgbClr val="FFFAEB"/>
          </a:solidFill>
          <a:ln w="12700">
            <a:solidFill>
              <a:srgbClr val="DC6803"/>
            </a:solidFill>
            <a:prstDash val="solid"/>
          </a:ln>
        </p:spPr>
      </p:sp>
      <p:sp>
        <p:nvSpPr>
          <p:cNvPr id="46" name="Shape 44"/>
          <p:cNvSpPr/>
          <p:nvPr/>
        </p:nvSpPr>
        <p:spPr>
          <a:xfrm>
            <a:off x="777240" y="5303520"/>
            <a:ext cx="1051560" cy="320040"/>
          </a:xfrm>
          <a:prstGeom prst="roundRect">
            <a:avLst/>
          </a:prstGeom>
          <a:solidFill>
            <a:srgbClr val="DC6803"/>
          </a:solidFill>
          <a:ln w="12700">
            <a:solidFill>
              <a:srgbClr val="DC6803"/>
            </a:solidFill>
            <a:prstDash val="solid"/>
          </a:ln>
        </p:spPr>
      </p:sp>
      <p:sp>
        <p:nvSpPr>
          <p:cNvPr id="47" name="Text 45"/>
          <p:cNvSpPr/>
          <p:nvPr/>
        </p:nvSpPr>
        <p:spPr>
          <a:xfrm>
            <a:off x="777240" y="5303520"/>
            <a:ext cx="1051560" cy="320040"/>
          </a:xfrm>
          <a:prstGeom prst="rect">
            <a:avLst/>
          </a:prstGeom>
          <a:noFill/>
          <a:ln/>
        </p:spPr>
        <p:txBody>
          <a:bodyPr wrap="square" rtlCol="0" anchor="ctr"/>
          <a:lstStyle/>
          <a:p>
            <a:pPr marL="0" indent="0" algn="ctr">
              <a:buNone/>
            </a:pPr>
            <a:r>
              <a:rPr lang="en-US" sz="1000" b="1" dirty="0">
                <a:solidFill>
                  <a:srgbClr val="FFFFFF"/>
                </a:solidFill>
                <a:latin typeface="Inter" pitchFamily="34" charset="0"/>
                <a:ea typeface="Inter" pitchFamily="34" charset="-122"/>
                <a:cs typeface="Inter" pitchFamily="34" charset="-120"/>
              </a:rPr>
              <a:t>HIGH</a:t>
            </a:r>
            <a:endParaRPr lang="en-US" sz="1000" dirty="0"/>
          </a:p>
        </p:txBody>
      </p:sp>
      <p:sp>
        <p:nvSpPr>
          <p:cNvPr id="48" name="Text 46"/>
          <p:cNvSpPr/>
          <p:nvPr/>
        </p:nvSpPr>
        <p:spPr>
          <a:xfrm>
            <a:off x="2011680" y="5230368"/>
            <a:ext cx="4572000" cy="274320"/>
          </a:xfrm>
          <a:prstGeom prst="rect">
            <a:avLst/>
          </a:prstGeom>
          <a:noFill/>
          <a:ln/>
        </p:spPr>
        <p:txBody>
          <a:bodyPr wrap="square" rtlCol="0" anchor="ctr"/>
          <a:lstStyle/>
          <a:p>
            <a:pPr marL="0" indent="0">
              <a:buNone/>
            </a:pPr>
            <a:r>
              <a:rPr lang="en-US" sz="1400" b="1" dirty="0">
                <a:solidFill>
                  <a:srgbClr val="101828"/>
                </a:solidFill>
                <a:latin typeface="Inter" pitchFamily="34" charset="0"/>
                <a:ea typeface="Inter" pitchFamily="34" charset="-122"/>
                <a:cs typeface="Inter" pitchFamily="34" charset="-120"/>
              </a:rPr>
              <a:t>moorii.net</a:t>
            </a:r>
            <a:endParaRPr lang="en-US" sz="1400" dirty="0"/>
          </a:p>
        </p:txBody>
      </p:sp>
      <p:sp>
        <p:nvSpPr>
          <p:cNvPr id="49" name="Text 47"/>
          <p:cNvSpPr/>
          <p:nvPr/>
        </p:nvSpPr>
        <p:spPr>
          <a:xfrm>
            <a:off x="2011680" y="5532120"/>
            <a:ext cx="731520" cy="182880"/>
          </a:xfrm>
          <a:prstGeom prst="rect">
            <a:avLst/>
          </a:prstGeom>
          <a:noFill/>
          <a:ln/>
        </p:spPr>
        <p:txBody>
          <a:bodyPr wrap="square" rtlCol="0" anchor="ctr"/>
          <a:lstStyle/>
          <a:p>
            <a:pPr marL="0" indent="0">
              <a:buNone/>
            </a:pPr>
            <a:r>
              <a:rPr lang="en-US" sz="900" b="1" dirty="0">
                <a:solidFill>
                  <a:srgbClr val="DC6803"/>
                </a:solidFill>
                <a:latin typeface="Inter" pitchFamily="34" charset="0"/>
                <a:ea typeface="Inter" pitchFamily="34" charset="-122"/>
                <a:cs typeface="Inter" pitchFamily="34" charset="-120"/>
              </a:rPr>
              <a:t>ACTION:</a:t>
            </a:r>
            <a:endParaRPr lang="en-US" sz="900" dirty="0"/>
          </a:p>
        </p:txBody>
      </p:sp>
      <p:sp>
        <p:nvSpPr>
          <p:cNvPr id="50" name="Text 48"/>
          <p:cNvSpPr/>
          <p:nvPr/>
        </p:nvSpPr>
        <p:spPr>
          <a:xfrm>
            <a:off x="2743200" y="5532120"/>
            <a:ext cx="3840480" cy="182880"/>
          </a:xfrm>
          <a:prstGeom prst="rect">
            <a:avLst/>
          </a:prstGeom>
          <a:noFill/>
          <a:ln/>
        </p:spPr>
        <p:txBody>
          <a:bodyPr wrap="square" rtlCol="0" anchor="ctr"/>
          <a:lstStyle/>
          <a:p>
            <a:pPr marL="0" indent="0">
              <a:buNone/>
            </a:pPr>
            <a:r>
              <a:rPr lang="en-US" sz="900" dirty="0">
                <a:solidFill>
                  <a:srgbClr val="344054"/>
                </a:solidFill>
                <a:latin typeface="Inter" pitchFamily="34" charset="0"/>
                <a:ea typeface="Inter" pitchFamily="34" charset="-122"/>
                <a:cs typeface="Inter" pitchFamily="34" charset="-120"/>
              </a:rPr>
              <a:t>Block at email gateway + watch for phishing campaigns</a:t>
            </a:r>
            <a:endParaRPr lang="en-US" sz="900" dirty="0"/>
          </a:p>
        </p:txBody>
      </p:sp>
      <p:sp>
        <p:nvSpPr>
          <p:cNvPr id="51" name="Shape 49"/>
          <p:cNvSpPr/>
          <p:nvPr/>
        </p:nvSpPr>
        <p:spPr>
          <a:xfrm>
            <a:off x="6949440" y="5230368"/>
            <a:ext cx="9144" cy="603504"/>
          </a:xfrm>
          <a:prstGeom prst="rect">
            <a:avLst/>
          </a:prstGeom>
          <a:solidFill>
            <a:srgbClr val="D0D5DD"/>
          </a:solidFill>
          <a:ln w="12700">
            <a:solidFill>
              <a:srgbClr val="D0D5DD"/>
            </a:solidFill>
            <a:prstDash val="solid"/>
          </a:ln>
        </p:spPr>
      </p:sp>
      <p:sp>
        <p:nvSpPr>
          <p:cNvPr id="52" name="Text 50"/>
          <p:cNvSpPr/>
          <p:nvPr/>
        </p:nvSpPr>
        <p:spPr>
          <a:xfrm>
            <a:off x="7178040" y="5212080"/>
            <a:ext cx="54864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WHY</a:t>
            </a:r>
            <a:endParaRPr lang="en-US" sz="800" dirty="0"/>
          </a:p>
        </p:txBody>
      </p:sp>
      <p:sp>
        <p:nvSpPr>
          <p:cNvPr id="53" name="Text 51"/>
          <p:cNvSpPr/>
          <p:nvPr/>
        </p:nvSpPr>
        <p:spPr>
          <a:xfrm>
            <a:off x="7178040" y="5376672"/>
            <a:ext cx="4297680" cy="457200"/>
          </a:xfrm>
          <a:prstGeom prst="rect">
            <a:avLst/>
          </a:prstGeom>
          <a:noFill/>
          <a:ln/>
        </p:spPr>
        <p:txBody>
          <a:bodyPr wrap="square" rtlCol="0" anchor="ctr"/>
          <a:lstStyle/>
          <a:p>
            <a:pPr marL="0" indent="0">
              <a:lnSpc>
                <a:spcPct val="115000"/>
              </a:lnSpc>
              <a:buNone/>
            </a:pPr>
            <a:r>
              <a:rPr lang="en-US" sz="900" dirty="0">
                <a:solidFill>
                  <a:srgbClr val="344054"/>
                </a:solidFill>
                <a:latin typeface="Inter" pitchFamily="34" charset="0"/>
                <a:ea typeface="Inter" pitchFamily="34" charset="-122"/>
                <a:cs typeface="Inter" pitchFamily="34" charset="-120"/>
              </a:rPr>
              <a:t>Publishes MX records -- supports inbound mail handling and increases phishing/BEC relevance.</a:t>
            </a:r>
            <a:endParaRPr lang="en-US" sz="900" dirty="0"/>
          </a:p>
        </p:txBody>
      </p:sp>
      <p:sp>
        <p:nvSpPr>
          <p:cNvPr id="54" name="Text 52"/>
          <p:cNvSpPr/>
          <p:nvPr/>
        </p:nvSpPr>
        <p:spPr>
          <a:xfrm>
            <a:off x="548640" y="6309360"/>
            <a:ext cx="11155680" cy="27432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Each domain above warrants prompt review based on observed infrastructure or a short-window acquisition opportunity. Respond in priority order -- CRITICAL items first.</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Defensive Registration Opportunities</a:t>
            </a:r>
            <a:endParaRPr lang="en-US" sz="2600" dirty="0"/>
          </a:p>
        </p:txBody>
      </p:sp>
      <p:sp>
        <p:nvSpPr>
          <p:cNvPr id="8" name="Text 6"/>
          <p:cNvSpPr/>
          <p:nvPr/>
        </p:nvSpPr>
        <p:spPr>
          <a:xfrm>
            <a:off x="548640" y="1051560"/>
            <a:ext cx="11155680" cy="22860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Unregistered variants within edit distance &lt;= 1 of your brand domain. Securing these prevents future impersonation.</a:t>
            </a:r>
            <a:endParaRPr lang="en-US" sz="1100" dirty="0"/>
          </a:p>
        </p:txBody>
      </p:sp>
      <p:sp>
        <p:nvSpPr>
          <p:cNvPr id="9" name="Shape 7"/>
          <p:cNvSpPr/>
          <p:nvPr/>
        </p:nvSpPr>
        <p:spPr>
          <a:xfrm>
            <a:off x="548640" y="1463040"/>
            <a:ext cx="11155680" cy="384048"/>
          </a:xfrm>
          <a:prstGeom prst="roundRect">
            <a:avLst/>
          </a:prstGeom>
          <a:solidFill>
            <a:srgbClr val="0A111F"/>
          </a:solidFill>
          <a:ln w="12700">
            <a:solidFill>
              <a:srgbClr val="0A111F"/>
            </a:solidFill>
            <a:prstDash val="solid"/>
          </a:ln>
        </p:spPr>
      </p:sp>
      <p:sp>
        <p:nvSpPr>
          <p:cNvPr id="10" name="Text 8"/>
          <p:cNvSpPr/>
          <p:nvPr/>
        </p:nvSpPr>
        <p:spPr>
          <a:xfrm>
            <a:off x="685800" y="1536192"/>
            <a:ext cx="41148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Domain</a:t>
            </a:r>
            <a:endParaRPr lang="en-US" sz="1000" dirty="0"/>
          </a:p>
        </p:txBody>
      </p:sp>
      <p:sp>
        <p:nvSpPr>
          <p:cNvPr id="11" name="Text 9"/>
          <p:cNvSpPr/>
          <p:nvPr/>
        </p:nvSpPr>
        <p:spPr>
          <a:xfrm>
            <a:off x="4846320" y="1536192"/>
            <a:ext cx="13716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Risk Level</a:t>
            </a:r>
            <a:endParaRPr lang="en-US" sz="1000" dirty="0"/>
          </a:p>
        </p:txBody>
      </p:sp>
      <p:sp>
        <p:nvSpPr>
          <p:cNvPr id="12" name="Text 10"/>
          <p:cNvSpPr/>
          <p:nvPr/>
        </p:nvSpPr>
        <p:spPr>
          <a:xfrm>
            <a:off x="6309360" y="1536192"/>
            <a:ext cx="13716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Edit Distance</a:t>
            </a:r>
            <a:endParaRPr lang="en-US" sz="1000" dirty="0"/>
          </a:p>
        </p:txBody>
      </p:sp>
      <p:sp>
        <p:nvSpPr>
          <p:cNvPr id="13" name="Text 11"/>
          <p:cNvSpPr/>
          <p:nvPr/>
        </p:nvSpPr>
        <p:spPr>
          <a:xfrm>
            <a:off x="7772400" y="1536192"/>
            <a:ext cx="22860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Similarity Type</a:t>
            </a:r>
            <a:endParaRPr lang="en-US" sz="1000" dirty="0"/>
          </a:p>
        </p:txBody>
      </p:sp>
      <p:sp>
        <p:nvSpPr>
          <p:cNvPr id="14" name="Text 12"/>
          <p:cNvSpPr/>
          <p:nvPr/>
        </p:nvSpPr>
        <p:spPr>
          <a:xfrm>
            <a:off x="10149840" y="1536192"/>
            <a:ext cx="1371600" cy="228600"/>
          </a:xfrm>
          <a:prstGeom prst="rect">
            <a:avLst/>
          </a:prstGeom>
          <a:noFill/>
          <a:ln/>
        </p:spPr>
        <p:txBody>
          <a:bodyPr wrap="square" rtlCol="0" anchor="ctr"/>
          <a:lstStyle/>
          <a:p>
            <a:pPr marL="0" indent="0">
              <a:buNone/>
            </a:pPr>
            <a:r>
              <a:rPr lang="en-US" sz="1000" b="1" dirty="0">
                <a:solidFill>
                  <a:srgbClr val="FFFFFF"/>
                </a:solidFill>
                <a:latin typeface="Inter" pitchFamily="34" charset="0"/>
                <a:ea typeface="Inter" pitchFamily="34" charset="-122"/>
                <a:cs typeface="Inter" pitchFamily="34" charset="-120"/>
              </a:rPr>
              <a:t>Est. Cost</a:t>
            </a:r>
            <a:endParaRPr lang="en-US" sz="1000" dirty="0"/>
          </a:p>
        </p:txBody>
      </p:sp>
      <p:sp>
        <p:nvSpPr>
          <p:cNvPr id="15" name="Shape 13"/>
          <p:cNvSpPr/>
          <p:nvPr/>
        </p:nvSpPr>
        <p:spPr>
          <a:xfrm>
            <a:off x="548640" y="1847088"/>
            <a:ext cx="11155680" cy="411480"/>
          </a:xfrm>
          <a:prstGeom prst="rect">
            <a:avLst/>
          </a:prstGeom>
          <a:solidFill>
            <a:srgbClr val="FFFFFF"/>
          </a:solidFill>
          <a:ln w="12700">
            <a:solidFill>
              <a:srgbClr val="E4E7EC"/>
            </a:solidFill>
            <a:prstDash val="solid"/>
          </a:ln>
        </p:spPr>
      </p:sp>
      <p:sp>
        <p:nvSpPr>
          <p:cNvPr id="16" name="Text 14"/>
          <p:cNvSpPr/>
          <p:nvPr/>
        </p:nvSpPr>
        <p:spPr>
          <a:xfrm>
            <a:off x="685800" y="193852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moorli.net</a:t>
            </a:r>
            <a:endParaRPr lang="en-US" sz="1100" dirty="0"/>
          </a:p>
        </p:txBody>
      </p:sp>
      <p:sp>
        <p:nvSpPr>
          <p:cNvPr id="17" name="Shape 15"/>
          <p:cNvSpPr/>
          <p:nvPr/>
        </p:nvSpPr>
        <p:spPr>
          <a:xfrm>
            <a:off x="4846320" y="1956816"/>
            <a:ext cx="1097280" cy="256032"/>
          </a:xfrm>
          <a:prstGeom prst="roundRect">
            <a:avLst/>
          </a:prstGeom>
          <a:solidFill>
            <a:srgbClr val="FEF3F2"/>
          </a:solidFill>
          <a:ln w="12700">
            <a:solidFill>
              <a:srgbClr val="B42318"/>
            </a:solidFill>
            <a:prstDash val="solid"/>
          </a:ln>
        </p:spPr>
      </p:sp>
      <p:sp>
        <p:nvSpPr>
          <p:cNvPr id="18" name="Text 16"/>
          <p:cNvSpPr/>
          <p:nvPr/>
        </p:nvSpPr>
        <p:spPr>
          <a:xfrm>
            <a:off x="4846320" y="195681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19" name="Text 17"/>
          <p:cNvSpPr/>
          <p:nvPr/>
        </p:nvSpPr>
        <p:spPr>
          <a:xfrm>
            <a:off x="6309360" y="193852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20" name="Text 18"/>
          <p:cNvSpPr/>
          <p:nvPr/>
        </p:nvSpPr>
        <p:spPr>
          <a:xfrm>
            <a:off x="7772400" y="193852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21" name="Text 19"/>
          <p:cNvSpPr/>
          <p:nvPr/>
        </p:nvSpPr>
        <p:spPr>
          <a:xfrm>
            <a:off x="10149840" y="193852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22" name="Shape 20"/>
          <p:cNvSpPr/>
          <p:nvPr/>
        </p:nvSpPr>
        <p:spPr>
          <a:xfrm>
            <a:off x="548640" y="2258568"/>
            <a:ext cx="11155680" cy="411480"/>
          </a:xfrm>
          <a:prstGeom prst="rect">
            <a:avLst/>
          </a:prstGeom>
          <a:solidFill>
            <a:srgbClr val="F9FAFB"/>
          </a:solidFill>
          <a:ln w="12700">
            <a:solidFill>
              <a:srgbClr val="E4E7EC"/>
            </a:solidFill>
            <a:prstDash val="solid"/>
          </a:ln>
        </p:spPr>
      </p:sp>
      <p:sp>
        <p:nvSpPr>
          <p:cNvPr id="23" name="Text 21"/>
          <p:cNvSpPr/>
          <p:nvPr/>
        </p:nvSpPr>
        <p:spPr>
          <a:xfrm>
            <a:off x="685800" y="235000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moorli.org</a:t>
            </a:r>
            <a:endParaRPr lang="en-US" sz="1100" dirty="0"/>
          </a:p>
        </p:txBody>
      </p:sp>
      <p:sp>
        <p:nvSpPr>
          <p:cNvPr id="24" name="Shape 22"/>
          <p:cNvSpPr/>
          <p:nvPr/>
        </p:nvSpPr>
        <p:spPr>
          <a:xfrm>
            <a:off x="4846320" y="2368296"/>
            <a:ext cx="1097280" cy="256032"/>
          </a:xfrm>
          <a:prstGeom prst="roundRect">
            <a:avLst/>
          </a:prstGeom>
          <a:solidFill>
            <a:srgbClr val="FEF3F2"/>
          </a:solidFill>
          <a:ln w="12700">
            <a:solidFill>
              <a:srgbClr val="B42318"/>
            </a:solidFill>
            <a:prstDash val="solid"/>
          </a:ln>
        </p:spPr>
      </p:sp>
      <p:sp>
        <p:nvSpPr>
          <p:cNvPr id="25" name="Text 23"/>
          <p:cNvSpPr/>
          <p:nvPr/>
        </p:nvSpPr>
        <p:spPr>
          <a:xfrm>
            <a:off x="4846320" y="236829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26" name="Text 24"/>
          <p:cNvSpPr/>
          <p:nvPr/>
        </p:nvSpPr>
        <p:spPr>
          <a:xfrm>
            <a:off x="6309360" y="235000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27" name="Text 25"/>
          <p:cNvSpPr/>
          <p:nvPr/>
        </p:nvSpPr>
        <p:spPr>
          <a:xfrm>
            <a:off x="7772400" y="235000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28" name="Text 26"/>
          <p:cNvSpPr/>
          <p:nvPr/>
        </p:nvSpPr>
        <p:spPr>
          <a:xfrm>
            <a:off x="10149840" y="235000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29" name="Shape 27"/>
          <p:cNvSpPr/>
          <p:nvPr/>
        </p:nvSpPr>
        <p:spPr>
          <a:xfrm>
            <a:off x="548640" y="2670048"/>
            <a:ext cx="11155680" cy="411480"/>
          </a:xfrm>
          <a:prstGeom prst="rect">
            <a:avLst/>
          </a:prstGeom>
          <a:solidFill>
            <a:srgbClr val="FFFFFF"/>
          </a:solidFill>
          <a:ln w="12700">
            <a:solidFill>
              <a:srgbClr val="E4E7EC"/>
            </a:solidFill>
            <a:prstDash val="solid"/>
          </a:ln>
        </p:spPr>
      </p:sp>
      <p:sp>
        <p:nvSpPr>
          <p:cNvPr id="30" name="Text 28"/>
          <p:cNvSpPr/>
          <p:nvPr/>
        </p:nvSpPr>
        <p:spPr>
          <a:xfrm>
            <a:off x="685800" y="276148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moorli.co</a:t>
            </a:r>
            <a:endParaRPr lang="en-US" sz="1100" dirty="0"/>
          </a:p>
        </p:txBody>
      </p:sp>
      <p:sp>
        <p:nvSpPr>
          <p:cNvPr id="31" name="Shape 29"/>
          <p:cNvSpPr/>
          <p:nvPr/>
        </p:nvSpPr>
        <p:spPr>
          <a:xfrm>
            <a:off x="4846320" y="2779776"/>
            <a:ext cx="1097280" cy="256032"/>
          </a:xfrm>
          <a:prstGeom prst="roundRect">
            <a:avLst/>
          </a:prstGeom>
          <a:solidFill>
            <a:srgbClr val="FEF3F2"/>
          </a:solidFill>
          <a:ln w="12700">
            <a:solidFill>
              <a:srgbClr val="B42318"/>
            </a:solidFill>
            <a:prstDash val="solid"/>
          </a:ln>
        </p:spPr>
      </p:sp>
      <p:sp>
        <p:nvSpPr>
          <p:cNvPr id="32" name="Text 30"/>
          <p:cNvSpPr/>
          <p:nvPr/>
        </p:nvSpPr>
        <p:spPr>
          <a:xfrm>
            <a:off x="4846320" y="277977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33" name="Text 31"/>
          <p:cNvSpPr/>
          <p:nvPr/>
        </p:nvSpPr>
        <p:spPr>
          <a:xfrm>
            <a:off x="6309360" y="276148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34" name="Text 32"/>
          <p:cNvSpPr/>
          <p:nvPr/>
        </p:nvSpPr>
        <p:spPr>
          <a:xfrm>
            <a:off x="7772400" y="276148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35" name="Text 33"/>
          <p:cNvSpPr/>
          <p:nvPr/>
        </p:nvSpPr>
        <p:spPr>
          <a:xfrm>
            <a:off x="10149840" y="276148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36" name="Shape 34"/>
          <p:cNvSpPr/>
          <p:nvPr/>
        </p:nvSpPr>
        <p:spPr>
          <a:xfrm>
            <a:off x="548640" y="3081528"/>
            <a:ext cx="11155680" cy="411480"/>
          </a:xfrm>
          <a:prstGeom prst="rect">
            <a:avLst/>
          </a:prstGeom>
          <a:solidFill>
            <a:srgbClr val="F9FAFB"/>
          </a:solidFill>
          <a:ln w="12700">
            <a:solidFill>
              <a:srgbClr val="E4E7EC"/>
            </a:solidFill>
            <a:prstDash val="solid"/>
          </a:ln>
        </p:spPr>
      </p:sp>
      <p:sp>
        <p:nvSpPr>
          <p:cNvPr id="37" name="Text 35"/>
          <p:cNvSpPr/>
          <p:nvPr/>
        </p:nvSpPr>
        <p:spPr>
          <a:xfrm>
            <a:off x="685800" y="317296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moorli.app</a:t>
            </a:r>
            <a:endParaRPr lang="en-US" sz="1100" dirty="0"/>
          </a:p>
        </p:txBody>
      </p:sp>
      <p:sp>
        <p:nvSpPr>
          <p:cNvPr id="38" name="Shape 36"/>
          <p:cNvSpPr/>
          <p:nvPr/>
        </p:nvSpPr>
        <p:spPr>
          <a:xfrm>
            <a:off x="4846320" y="3191256"/>
            <a:ext cx="1097280" cy="256032"/>
          </a:xfrm>
          <a:prstGeom prst="roundRect">
            <a:avLst/>
          </a:prstGeom>
          <a:solidFill>
            <a:srgbClr val="FEF3F2"/>
          </a:solidFill>
          <a:ln w="12700">
            <a:solidFill>
              <a:srgbClr val="B42318"/>
            </a:solidFill>
            <a:prstDash val="solid"/>
          </a:ln>
        </p:spPr>
      </p:sp>
      <p:sp>
        <p:nvSpPr>
          <p:cNvPr id="39" name="Text 37"/>
          <p:cNvSpPr/>
          <p:nvPr/>
        </p:nvSpPr>
        <p:spPr>
          <a:xfrm>
            <a:off x="4846320" y="319125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40" name="Text 38"/>
          <p:cNvSpPr/>
          <p:nvPr/>
        </p:nvSpPr>
        <p:spPr>
          <a:xfrm>
            <a:off x="6309360" y="317296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41" name="Text 39"/>
          <p:cNvSpPr/>
          <p:nvPr/>
        </p:nvSpPr>
        <p:spPr>
          <a:xfrm>
            <a:off x="7772400" y="317296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42" name="Text 40"/>
          <p:cNvSpPr/>
          <p:nvPr/>
        </p:nvSpPr>
        <p:spPr>
          <a:xfrm>
            <a:off x="10149840" y="317296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43" name="Shape 41"/>
          <p:cNvSpPr/>
          <p:nvPr/>
        </p:nvSpPr>
        <p:spPr>
          <a:xfrm>
            <a:off x="548640" y="3493008"/>
            <a:ext cx="11155680" cy="411480"/>
          </a:xfrm>
          <a:prstGeom prst="rect">
            <a:avLst/>
          </a:prstGeom>
          <a:solidFill>
            <a:srgbClr val="FFFFFF"/>
          </a:solidFill>
          <a:ln w="12700">
            <a:solidFill>
              <a:srgbClr val="E4E7EC"/>
            </a:solidFill>
            <a:prstDash val="solid"/>
          </a:ln>
        </p:spPr>
      </p:sp>
      <p:sp>
        <p:nvSpPr>
          <p:cNvPr id="44" name="Text 42"/>
          <p:cNvSpPr/>
          <p:nvPr/>
        </p:nvSpPr>
        <p:spPr>
          <a:xfrm>
            <a:off x="685800" y="358444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moorli.info</a:t>
            </a:r>
            <a:endParaRPr lang="en-US" sz="1100" dirty="0"/>
          </a:p>
        </p:txBody>
      </p:sp>
      <p:sp>
        <p:nvSpPr>
          <p:cNvPr id="45" name="Shape 43"/>
          <p:cNvSpPr/>
          <p:nvPr/>
        </p:nvSpPr>
        <p:spPr>
          <a:xfrm>
            <a:off x="4846320" y="3602736"/>
            <a:ext cx="1097280" cy="256032"/>
          </a:xfrm>
          <a:prstGeom prst="roundRect">
            <a:avLst/>
          </a:prstGeom>
          <a:solidFill>
            <a:srgbClr val="FEF3F2"/>
          </a:solidFill>
          <a:ln w="12700">
            <a:solidFill>
              <a:srgbClr val="B42318"/>
            </a:solidFill>
            <a:prstDash val="solid"/>
          </a:ln>
        </p:spPr>
      </p:sp>
      <p:sp>
        <p:nvSpPr>
          <p:cNvPr id="46" name="Text 44"/>
          <p:cNvSpPr/>
          <p:nvPr/>
        </p:nvSpPr>
        <p:spPr>
          <a:xfrm>
            <a:off x="4846320" y="360273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47" name="Text 45"/>
          <p:cNvSpPr/>
          <p:nvPr/>
        </p:nvSpPr>
        <p:spPr>
          <a:xfrm>
            <a:off x="6309360" y="358444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48" name="Text 46"/>
          <p:cNvSpPr/>
          <p:nvPr/>
        </p:nvSpPr>
        <p:spPr>
          <a:xfrm>
            <a:off x="7772400" y="358444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49" name="Text 47"/>
          <p:cNvSpPr/>
          <p:nvPr/>
        </p:nvSpPr>
        <p:spPr>
          <a:xfrm>
            <a:off x="10149840" y="358444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50" name="Shape 48"/>
          <p:cNvSpPr/>
          <p:nvPr/>
        </p:nvSpPr>
        <p:spPr>
          <a:xfrm>
            <a:off x="548640" y="3904488"/>
            <a:ext cx="11155680" cy="411480"/>
          </a:xfrm>
          <a:prstGeom prst="rect">
            <a:avLst/>
          </a:prstGeom>
          <a:solidFill>
            <a:srgbClr val="F9FAFB"/>
          </a:solidFill>
          <a:ln w="12700">
            <a:solidFill>
              <a:srgbClr val="E4E7EC"/>
            </a:solidFill>
            <a:prstDash val="solid"/>
          </a:ln>
        </p:spPr>
      </p:sp>
      <p:sp>
        <p:nvSpPr>
          <p:cNvPr id="51" name="Text 49"/>
          <p:cNvSpPr/>
          <p:nvPr/>
        </p:nvSpPr>
        <p:spPr>
          <a:xfrm>
            <a:off x="685800" y="399592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moorli.biz</a:t>
            </a:r>
            <a:endParaRPr lang="en-US" sz="1100" dirty="0"/>
          </a:p>
        </p:txBody>
      </p:sp>
      <p:sp>
        <p:nvSpPr>
          <p:cNvPr id="52" name="Shape 50"/>
          <p:cNvSpPr/>
          <p:nvPr/>
        </p:nvSpPr>
        <p:spPr>
          <a:xfrm>
            <a:off x="4846320" y="4014216"/>
            <a:ext cx="1097280" cy="256032"/>
          </a:xfrm>
          <a:prstGeom prst="roundRect">
            <a:avLst/>
          </a:prstGeom>
          <a:solidFill>
            <a:srgbClr val="FEF3F2"/>
          </a:solidFill>
          <a:ln w="12700">
            <a:solidFill>
              <a:srgbClr val="B42318"/>
            </a:solidFill>
            <a:prstDash val="solid"/>
          </a:ln>
        </p:spPr>
      </p:sp>
      <p:sp>
        <p:nvSpPr>
          <p:cNvPr id="53" name="Text 51"/>
          <p:cNvSpPr/>
          <p:nvPr/>
        </p:nvSpPr>
        <p:spPr>
          <a:xfrm>
            <a:off x="4846320" y="401421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54" name="Text 52"/>
          <p:cNvSpPr/>
          <p:nvPr/>
        </p:nvSpPr>
        <p:spPr>
          <a:xfrm>
            <a:off x="6309360" y="399592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55" name="Text 53"/>
          <p:cNvSpPr/>
          <p:nvPr/>
        </p:nvSpPr>
        <p:spPr>
          <a:xfrm>
            <a:off x="7772400" y="399592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56" name="Text 54"/>
          <p:cNvSpPr/>
          <p:nvPr/>
        </p:nvSpPr>
        <p:spPr>
          <a:xfrm>
            <a:off x="10149840" y="399592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57" name="Shape 55"/>
          <p:cNvSpPr/>
          <p:nvPr/>
        </p:nvSpPr>
        <p:spPr>
          <a:xfrm>
            <a:off x="548640" y="4315968"/>
            <a:ext cx="11155680" cy="411480"/>
          </a:xfrm>
          <a:prstGeom prst="rect">
            <a:avLst/>
          </a:prstGeom>
          <a:solidFill>
            <a:srgbClr val="FFFFFF"/>
          </a:solidFill>
          <a:ln w="12700">
            <a:solidFill>
              <a:srgbClr val="E4E7EC"/>
            </a:solidFill>
            <a:prstDash val="solid"/>
          </a:ln>
        </p:spPr>
      </p:sp>
      <p:sp>
        <p:nvSpPr>
          <p:cNvPr id="58" name="Text 56"/>
          <p:cNvSpPr/>
          <p:nvPr/>
        </p:nvSpPr>
        <p:spPr>
          <a:xfrm>
            <a:off x="685800" y="440740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moorli.dev</a:t>
            </a:r>
            <a:endParaRPr lang="en-US" sz="1100" dirty="0"/>
          </a:p>
        </p:txBody>
      </p:sp>
      <p:sp>
        <p:nvSpPr>
          <p:cNvPr id="59" name="Shape 57"/>
          <p:cNvSpPr/>
          <p:nvPr/>
        </p:nvSpPr>
        <p:spPr>
          <a:xfrm>
            <a:off x="4846320" y="4425696"/>
            <a:ext cx="1097280" cy="256032"/>
          </a:xfrm>
          <a:prstGeom prst="roundRect">
            <a:avLst/>
          </a:prstGeom>
          <a:solidFill>
            <a:srgbClr val="FEF3F2"/>
          </a:solidFill>
          <a:ln w="12700">
            <a:solidFill>
              <a:srgbClr val="B42318"/>
            </a:solidFill>
            <a:prstDash val="solid"/>
          </a:ln>
        </p:spPr>
      </p:sp>
      <p:sp>
        <p:nvSpPr>
          <p:cNvPr id="60" name="Text 58"/>
          <p:cNvSpPr/>
          <p:nvPr/>
        </p:nvSpPr>
        <p:spPr>
          <a:xfrm>
            <a:off x="4846320" y="442569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61" name="Text 59"/>
          <p:cNvSpPr/>
          <p:nvPr/>
        </p:nvSpPr>
        <p:spPr>
          <a:xfrm>
            <a:off x="6309360" y="440740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62" name="Text 60"/>
          <p:cNvSpPr/>
          <p:nvPr/>
        </p:nvSpPr>
        <p:spPr>
          <a:xfrm>
            <a:off x="7772400" y="440740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63" name="Text 61"/>
          <p:cNvSpPr/>
          <p:nvPr/>
        </p:nvSpPr>
        <p:spPr>
          <a:xfrm>
            <a:off x="10149840" y="440740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64" name="Shape 62"/>
          <p:cNvSpPr/>
          <p:nvPr/>
        </p:nvSpPr>
        <p:spPr>
          <a:xfrm>
            <a:off x="548640" y="4727448"/>
            <a:ext cx="11155680" cy="411480"/>
          </a:xfrm>
          <a:prstGeom prst="rect">
            <a:avLst/>
          </a:prstGeom>
          <a:solidFill>
            <a:srgbClr val="F9FAFB"/>
          </a:solidFill>
          <a:ln w="12700">
            <a:solidFill>
              <a:srgbClr val="E4E7EC"/>
            </a:solidFill>
            <a:prstDash val="solid"/>
          </a:ln>
        </p:spPr>
      </p:sp>
      <p:sp>
        <p:nvSpPr>
          <p:cNvPr id="65" name="Text 63"/>
          <p:cNvSpPr/>
          <p:nvPr/>
        </p:nvSpPr>
        <p:spPr>
          <a:xfrm>
            <a:off x="685800" y="481888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moorli.online</a:t>
            </a:r>
            <a:endParaRPr lang="en-US" sz="1100" dirty="0"/>
          </a:p>
        </p:txBody>
      </p:sp>
      <p:sp>
        <p:nvSpPr>
          <p:cNvPr id="66" name="Shape 64"/>
          <p:cNvSpPr/>
          <p:nvPr/>
        </p:nvSpPr>
        <p:spPr>
          <a:xfrm>
            <a:off x="4846320" y="4837176"/>
            <a:ext cx="1097280" cy="256032"/>
          </a:xfrm>
          <a:prstGeom prst="roundRect">
            <a:avLst/>
          </a:prstGeom>
          <a:solidFill>
            <a:srgbClr val="FEF3F2"/>
          </a:solidFill>
          <a:ln w="12700">
            <a:solidFill>
              <a:srgbClr val="B42318"/>
            </a:solidFill>
            <a:prstDash val="solid"/>
          </a:ln>
        </p:spPr>
      </p:sp>
      <p:sp>
        <p:nvSpPr>
          <p:cNvPr id="67" name="Text 65"/>
          <p:cNvSpPr/>
          <p:nvPr/>
        </p:nvSpPr>
        <p:spPr>
          <a:xfrm>
            <a:off x="4846320" y="483717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68" name="Text 66"/>
          <p:cNvSpPr/>
          <p:nvPr/>
        </p:nvSpPr>
        <p:spPr>
          <a:xfrm>
            <a:off x="6309360" y="481888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69" name="Text 67"/>
          <p:cNvSpPr/>
          <p:nvPr/>
        </p:nvSpPr>
        <p:spPr>
          <a:xfrm>
            <a:off x="7772400" y="481888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70" name="Text 68"/>
          <p:cNvSpPr/>
          <p:nvPr/>
        </p:nvSpPr>
        <p:spPr>
          <a:xfrm>
            <a:off x="10149840" y="481888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71" name="Shape 69"/>
          <p:cNvSpPr/>
          <p:nvPr/>
        </p:nvSpPr>
        <p:spPr>
          <a:xfrm>
            <a:off x="548640" y="5138928"/>
            <a:ext cx="11155680" cy="411480"/>
          </a:xfrm>
          <a:prstGeom prst="rect">
            <a:avLst/>
          </a:prstGeom>
          <a:solidFill>
            <a:srgbClr val="FFFFFF"/>
          </a:solidFill>
          <a:ln w="12700">
            <a:solidFill>
              <a:srgbClr val="E4E7EC"/>
            </a:solidFill>
            <a:prstDash val="solid"/>
          </a:ln>
        </p:spPr>
      </p:sp>
      <p:sp>
        <p:nvSpPr>
          <p:cNvPr id="72" name="Text 70"/>
          <p:cNvSpPr/>
          <p:nvPr/>
        </p:nvSpPr>
        <p:spPr>
          <a:xfrm>
            <a:off x="685800" y="523036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moorli.site</a:t>
            </a:r>
            <a:endParaRPr lang="en-US" sz="1100" dirty="0"/>
          </a:p>
        </p:txBody>
      </p:sp>
      <p:sp>
        <p:nvSpPr>
          <p:cNvPr id="73" name="Shape 71"/>
          <p:cNvSpPr/>
          <p:nvPr/>
        </p:nvSpPr>
        <p:spPr>
          <a:xfrm>
            <a:off x="4846320" y="5248656"/>
            <a:ext cx="1097280" cy="256032"/>
          </a:xfrm>
          <a:prstGeom prst="roundRect">
            <a:avLst/>
          </a:prstGeom>
          <a:solidFill>
            <a:srgbClr val="FEF3F2"/>
          </a:solidFill>
          <a:ln w="12700">
            <a:solidFill>
              <a:srgbClr val="B42318"/>
            </a:solidFill>
            <a:prstDash val="solid"/>
          </a:ln>
        </p:spPr>
      </p:sp>
      <p:sp>
        <p:nvSpPr>
          <p:cNvPr id="74" name="Text 72"/>
          <p:cNvSpPr/>
          <p:nvPr/>
        </p:nvSpPr>
        <p:spPr>
          <a:xfrm>
            <a:off x="4846320" y="524865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75" name="Text 73"/>
          <p:cNvSpPr/>
          <p:nvPr/>
        </p:nvSpPr>
        <p:spPr>
          <a:xfrm>
            <a:off x="6309360" y="523036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76" name="Text 74"/>
          <p:cNvSpPr/>
          <p:nvPr/>
        </p:nvSpPr>
        <p:spPr>
          <a:xfrm>
            <a:off x="7772400" y="523036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77" name="Text 75"/>
          <p:cNvSpPr/>
          <p:nvPr/>
        </p:nvSpPr>
        <p:spPr>
          <a:xfrm>
            <a:off x="10149840" y="523036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
        <p:nvSpPr>
          <p:cNvPr id="78" name="Shape 76"/>
          <p:cNvSpPr/>
          <p:nvPr/>
        </p:nvSpPr>
        <p:spPr>
          <a:xfrm>
            <a:off x="548640" y="5550408"/>
            <a:ext cx="11155680" cy="411480"/>
          </a:xfrm>
          <a:prstGeom prst="rect">
            <a:avLst/>
          </a:prstGeom>
          <a:solidFill>
            <a:srgbClr val="F9FAFB"/>
          </a:solidFill>
          <a:ln w="12700">
            <a:solidFill>
              <a:srgbClr val="E4E7EC"/>
            </a:solidFill>
            <a:prstDash val="solid"/>
          </a:ln>
        </p:spPr>
      </p:sp>
      <p:sp>
        <p:nvSpPr>
          <p:cNvPr id="79" name="Text 77"/>
          <p:cNvSpPr/>
          <p:nvPr/>
        </p:nvSpPr>
        <p:spPr>
          <a:xfrm>
            <a:off x="685800" y="5641848"/>
            <a:ext cx="4114800" cy="274320"/>
          </a:xfrm>
          <a:prstGeom prst="rect">
            <a:avLst/>
          </a:prstGeom>
          <a:noFill/>
          <a:ln/>
        </p:spPr>
        <p:txBody>
          <a:bodyPr wrap="square" rtlCol="0" anchor="ctr"/>
          <a:lstStyle/>
          <a:p>
            <a:pPr marL="0" indent="0">
              <a:buNone/>
            </a:pPr>
            <a:r>
              <a:rPr lang="en-US" sz="1100" b="1" dirty="0">
                <a:solidFill>
                  <a:srgbClr val="101828"/>
                </a:solidFill>
                <a:latin typeface="Inter" pitchFamily="34" charset="0"/>
                <a:ea typeface="Inter" pitchFamily="34" charset="-122"/>
                <a:cs typeface="Inter" pitchFamily="34" charset="-120"/>
              </a:rPr>
              <a:t>moorli.top</a:t>
            </a:r>
            <a:endParaRPr lang="en-US" sz="1100" dirty="0"/>
          </a:p>
        </p:txBody>
      </p:sp>
      <p:sp>
        <p:nvSpPr>
          <p:cNvPr id="80" name="Shape 78"/>
          <p:cNvSpPr/>
          <p:nvPr/>
        </p:nvSpPr>
        <p:spPr>
          <a:xfrm>
            <a:off x="4846320" y="5660136"/>
            <a:ext cx="1097280" cy="256032"/>
          </a:xfrm>
          <a:prstGeom prst="roundRect">
            <a:avLst/>
          </a:prstGeom>
          <a:solidFill>
            <a:srgbClr val="FEF3F2"/>
          </a:solidFill>
          <a:ln w="12700">
            <a:solidFill>
              <a:srgbClr val="B42318"/>
            </a:solidFill>
            <a:prstDash val="solid"/>
          </a:ln>
        </p:spPr>
      </p:sp>
      <p:sp>
        <p:nvSpPr>
          <p:cNvPr id="81" name="Text 79"/>
          <p:cNvSpPr/>
          <p:nvPr/>
        </p:nvSpPr>
        <p:spPr>
          <a:xfrm>
            <a:off x="4846320" y="5660136"/>
            <a:ext cx="1097280" cy="256032"/>
          </a:xfrm>
          <a:prstGeom prst="rect">
            <a:avLst/>
          </a:prstGeom>
          <a:noFill/>
          <a:ln/>
        </p:spPr>
        <p:txBody>
          <a:bodyPr wrap="square" rtlCol="0" anchor="ctr"/>
          <a:lstStyle/>
          <a:p>
            <a:pPr marL="0" indent="0" algn="ctr">
              <a:buNone/>
            </a:pPr>
            <a:r>
              <a:rPr lang="en-US" sz="900" b="1" dirty="0">
                <a:solidFill>
                  <a:srgbClr val="B42318"/>
                </a:solidFill>
                <a:latin typeface="Inter" pitchFamily="34" charset="0"/>
                <a:ea typeface="Inter" pitchFamily="34" charset="-122"/>
                <a:cs typeface="Inter" pitchFamily="34" charset="-120"/>
              </a:rPr>
              <a:t>CRITICAL</a:t>
            </a:r>
            <a:endParaRPr lang="en-US" sz="900" dirty="0"/>
          </a:p>
        </p:txBody>
      </p:sp>
      <p:sp>
        <p:nvSpPr>
          <p:cNvPr id="82" name="Text 80"/>
          <p:cNvSpPr/>
          <p:nvPr/>
        </p:nvSpPr>
        <p:spPr>
          <a:xfrm>
            <a:off x="6309360" y="5641848"/>
            <a:ext cx="1371600" cy="274320"/>
          </a:xfrm>
          <a:prstGeom prst="rect">
            <a:avLst/>
          </a:prstGeom>
          <a:noFill/>
          <a:ln/>
        </p:spPr>
        <p:txBody>
          <a:bodyPr wrap="square" rtlCol="0" anchor="ctr"/>
          <a:lstStyle/>
          <a:p>
            <a:pPr marL="0" indent="0" algn="ctr">
              <a:buNone/>
            </a:pPr>
            <a:r>
              <a:rPr lang="en-US" sz="1600" b="1" dirty="0">
                <a:solidFill>
                  <a:srgbClr val="0A111F"/>
                </a:solidFill>
                <a:latin typeface="Manrope" pitchFamily="34" charset="0"/>
                <a:ea typeface="Manrope" pitchFamily="34" charset="-122"/>
                <a:cs typeface="Manrope" pitchFamily="34" charset="-120"/>
              </a:rPr>
              <a:t>0</a:t>
            </a:r>
            <a:endParaRPr lang="en-US" sz="1600" dirty="0"/>
          </a:p>
        </p:txBody>
      </p:sp>
      <p:sp>
        <p:nvSpPr>
          <p:cNvPr id="83" name="Text 81"/>
          <p:cNvSpPr/>
          <p:nvPr/>
        </p:nvSpPr>
        <p:spPr>
          <a:xfrm>
            <a:off x="7772400" y="5641848"/>
            <a:ext cx="2286000" cy="274320"/>
          </a:xfrm>
          <a:prstGeom prst="rect">
            <a:avLst/>
          </a:prstGeom>
          <a:noFill/>
          <a:ln/>
        </p:spPr>
        <p:txBody>
          <a:bodyPr wrap="square" rtlCol="0" anchor="ctr"/>
          <a:lstStyle/>
          <a:p>
            <a:pPr marL="0" indent="0">
              <a:buNone/>
            </a:pPr>
            <a:r>
              <a:rPr lang="en-US" sz="1000" dirty="0">
                <a:solidFill>
                  <a:srgbClr val="475467"/>
                </a:solidFill>
                <a:latin typeface="Inter" pitchFamily="34" charset="0"/>
                <a:ea typeface="Inter" pitchFamily="34" charset="-122"/>
                <a:cs typeface="Inter" pitchFamily="34" charset="-120"/>
              </a:rPr>
              <a:t>TLD variation of your p...</a:t>
            </a:r>
            <a:endParaRPr lang="en-US" sz="1000" dirty="0"/>
          </a:p>
        </p:txBody>
      </p:sp>
      <p:sp>
        <p:nvSpPr>
          <p:cNvPr id="84" name="Text 82"/>
          <p:cNvSpPr/>
          <p:nvPr/>
        </p:nvSpPr>
        <p:spPr>
          <a:xfrm>
            <a:off x="10149840" y="5641848"/>
            <a:ext cx="1371600" cy="274320"/>
          </a:xfrm>
          <a:prstGeom prst="rect">
            <a:avLst/>
          </a:prstGeom>
          <a:noFill/>
          <a:ln/>
        </p:spPr>
        <p:txBody>
          <a:bodyPr wrap="square" rtlCol="0" anchor="ctr"/>
          <a:lstStyle/>
          <a:p>
            <a:pPr marL="0" indent="0">
              <a:buNone/>
            </a:pPr>
            <a:r>
              <a:rPr lang="en-US" sz="1000" b="1" dirty="0">
                <a:solidFill>
                  <a:srgbClr val="027A48"/>
                </a:solidFill>
                <a:latin typeface="Inter" pitchFamily="34" charset="0"/>
                <a:ea typeface="Inter" pitchFamily="34" charset="-122"/>
                <a:cs typeface="Inter" pitchFamily="34" charset="-120"/>
              </a:rPr>
              <a:t>Varies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A111F"/>
          </a:solidFill>
          <a:ln w="12700">
            <a:solidFill>
              <a:srgbClr val="0A111F"/>
            </a:solidFill>
            <a:prstDash val="solid"/>
          </a:ln>
        </p:spPr>
      </p:sp>
      <p:sp>
        <p:nvSpPr>
          <p:cNvPr id="3" name="Text 1"/>
          <p:cNvSpPr/>
          <p:nvPr/>
        </p:nvSpPr>
        <p:spPr>
          <a:xfrm>
            <a:off x="457200" y="109728"/>
            <a:ext cx="9144000" cy="274320"/>
          </a:xfrm>
          <a:prstGeom prst="rect">
            <a:avLst/>
          </a:prstGeom>
          <a:noFill/>
          <a:ln/>
        </p:spPr>
        <p:txBody>
          <a:bodyPr wrap="square" rtlCol="0" anchor="ctr"/>
          <a:lstStyle/>
          <a:p>
            <a:pPr marL="0" indent="0">
              <a:buNone/>
            </a:pPr>
            <a:r>
              <a:rPr lang="en-US" sz="1400" b="1" dirty="0">
                <a:solidFill>
                  <a:srgbClr val="FFFFFF"/>
                </a:solidFill>
                <a:latin typeface="Manrope" pitchFamily="34" charset="0"/>
                <a:ea typeface="Manrope" pitchFamily="34" charset="-122"/>
                <a:cs typeface="Manrope" pitchFamily="34" charset="-120"/>
              </a:rPr>
              <a:t>MOORLI BrandGuardDiagnostic</a:t>
            </a:r>
            <a:endParaRPr lang="en-US" sz="1400" dirty="0"/>
          </a:p>
        </p:txBody>
      </p:sp>
      <p:sp>
        <p:nvSpPr>
          <p:cNvPr id="4" name="Text 2"/>
          <p:cNvSpPr/>
          <p:nvPr/>
        </p:nvSpPr>
        <p:spPr>
          <a:xfrm>
            <a:off x="10058400" y="109728"/>
            <a:ext cx="1920240" cy="274320"/>
          </a:xfrm>
          <a:prstGeom prst="rect">
            <a:avLst/>
          </a:prstGeom>
          <a:noFill/>
          <a:ln/>
        </p:spPr>
        <p:txBody>
          <a:bodyPr wrap="square" rtlCol="0" anchor="ctr"/>
          <a:lstStyle/>
          <a:p>
            <a:pPr marL="0" indent="0" algn="r">
              <a:buNone/>
            </a:pPr>
            <a:r>
              <a:rPr lang="en-US" sz="1100" b="1" dirty="0">
                <a:solidFill>
                  <a:srgbClr val="FFFFFF"/>
                </a:solidFill>
                <a:latin typeface="Inter" pitchFamily="34" charset="0"/>
                <a:ea typeface="Inter" pitchFamily="34" charset="-122"/>
                <a:cs typeface="Inter" pitchFamily="34" charset="-120"/>
              </a:rPr>
              <a:t>May 15, 2026</a:t>
            </a:r>
            <a:endParaRPr lang="en-US" sz="1100" dirty="0"/>
          </a:p>
        </p:txBody>
      </p:sp>
      <p:sp>
        <p:nvSpPr>
          <p:cNvPr id="5" name="Shape 3"/>
          <p:cNvSpPr/>
          <p:nvPr/>
        </p:nvSpPr>
        <p:spPr>
          <a:xfrm>
            <a:off x="0" y="411480"/>
            <a:ext cx="12188952" cy="45720"/>
          </a:xfrm>
          <a:prstGeom prst="rect">
            <a:avLst/>
          </a:prstGeom>
          <a:solidFill>
            <a:srgbClr val="EBA937"/>
          </a:solidFill>
          <a:ln w="12700">
            <a:solidFill>
              <a:srgbClr val="EBA937"/>
            </a:solidFill>
            <a:prstDash val="solid"/>
          </a:ln>
        </p:spPr>
      </p:sp>
      <p:sp>
        <p:nvSpPr>
          <p:cNvPr id="6" name="Text 4"/>
          <p:cNvSpPr/>
          <p:nvPr/>
        </p:nvSpPr>
        <p:spPr>
          <a:xfrm>
            <a:off x="548640" y="6492240"/>
            <a:ext cx="11155680" cy="201168"/>
          </a:xfrm>
          <a:prstGeom prst="rect">
            <a:avLst/>
          </a:prstGeom>
          <a:noFill/>
          <a:ln/>
        </p:spPr>
        <p:txBody>
          <a:bodyPr wrap="square" rtlCol="0" anchor="ctr"/>
          <a:lstStyle/>
          <a:p>
            <a:pPr marL="0" indent="0" algn="ctr">
              <a:buNone/>
            </a:pPr>
            <a:r>
              <a:rPr lang="en-US" sz="800" dirty="0">
                <a:solidFill>
                  <a:srgbClr val="94A3B8"/>
                </a:solidFill>
                <a:latin typeface="Inter" pitchFamily="34" charset="0"/>
                <a:ea typeface="Inter" pitchFamily="34" charset="-122"/>
                <a:cs typeface="Inter" pitchFamily="34" charset="-120"/>
              </a:rPr>
              <a:t>MOORLI · BrandGuardDiagnostic · Confidential</a:t>
            </a:r>
            <a:endParaRPr lang="en-US" sz="800" dirty="0"/>
          </a:p>
        </p:txBody>
      </p:sp>
      <p:sp>
        <p:nvSpPr>
          <p:cNvPr id="7" name="Text 5"/>
          <p:cNvSpPr/>
          <p:nvPr/>
        </p:nvSpPr>
        <p:spPr>
          <a:xfrm>
            <a:off x="548640" y="685800"/>
            <a:ext cx="11155680" cy="365760"/>
          </a:xfrm>
          <a:prstGeom prst="rect">
            <a:avLst/>
          </a:prstGeom>
          <a:noFill/>
          <a:ln/>
        </p:spPr>
        <p:txBody>
          <a:bodyPr wrap="square" rtlCol="0" anchor="ctr"/>
          <a:lstStyle/>
          <a:p>
            <a:pPr marL="0" indent="0">
              <a:buNone/>
            </a:pPr>
            <a:r>
              <a:rPr lang="en-US" sz="2600" b="1" dirty="0">
                <a:solidFill>
                  <a:srgbClr val="0A111F"/>
                </a:solidFill>
                <a:latin typeface="Manrope" pitchFamily="34" charset="0"/>
                <a:ea typeface="Manrope" pitchFamily="34" charset="-122"/>
                <a:cs typeface="Manrope" pitchFamily="34" charset="-120"/>
              </a:rPr>
              <a:t>Mail Infrastructure Analysis</a:t>
            </a:r>
            <a:endParaRPr lang="en-US" sz="2600" dirty="0"/>
          </a:p>
        </p:txBody>
      </p:sp>
      <p:sp>
        <p:nvSpPr>
          <p:cNvPr id="8" name="Text 6"/>
          <p:cNvSpPr/>
          <p:nvPr/>
        </p:nvSpPr>
        <p:spPr>
          <a:xfrm>
            <a:off x="548640" y="1051560"/>
            <a:ext cx="11155680" cy="274320"/>
          </a:xfrm>
          <a:prstGeom prst="rect">
            <a:avLst/>
          </a:prstGeom>
          <a:noFill/>
          <a:ln/>
        </p:spPr>
        <p:txBody>
          <a:bodyPr wrap="square" rtlCol="0" anchor="ctr"/>
          <a:lstStyle/>
          <a:p>
            <a:pPr marL="0" indent="0">
              <a:buNone/>
            </a:pPr>
            <a:r>
              <a:rPr lang="en-US" sz="1100" dirty="0">
                <a:solidFill>
                  <a:srgbClr val="667085"/>
                </a:solidFill>
                <a:latin typeface="Inter" pitchFamily="34" charset="0"/>
                <a:ea typeface="Inter" pitchFamily="34" charset="-122"/>
                <a:cs typeface="Inter" pitchFamily="34" charset="-120"/>
              </a:rPr>
              <a:t>Mail-enabled lookalikes are a major BEC/phishing concern. This slide shows which domains expose mail-readiness signals that deserve immediate review.</a:t>
            </a:r>
            <a:endParaRPr lang="en-US" sz="1100" dirty="0"/>
          </a:p>
        </p:txBody>
      </p:sp>
      <p:sp>
        <p:nvSpPr>
          <p:cNvPr id="9" name="Shape 7"/>
          <p:cNvSpPr/>
          <p:nvPr/>
        </p:nvSpPr>
        <p:spPr>
          <a:xfrm>
            <a:off x="548640" y="1508760"/>
            <a:ext cx="3474720" cy="1463040"/>
          </a:xfrm>
          <a:prstGeom prst="roundRect">
            <a:avLst/>
          </a:prstGeom>
          <a:solidFill>
            <a:srgbClr val="FEF3F2"/>
          </a:solidFill>
          <a:ln w="12700">
            <a:solidFill>
              <a:srgbClr val="E4E7EC"/>
            </a:solidFill>
            <a:prstDash val="solid"/>
          </a:ln>
        </p:spPr>
      </p:sp>
      <p:sp>
        <p:nvSpPr>
          <p:cNvPr id="10" name="Text 8"/>
          <p:cNvSpPr/>
          <p:nvPr/>
        </p:nvSpPr>
        <p:spPr>
          <a:xfrm>
            <a:off x="777240" y="1673352"/>
            <a:ext cx="3017520" cy="201168"/>
          </a:xfrm>
          <a:prstGeom prst="rect">
            <a:avLst/>
          </a:prstGeom>
          <a:noFill/>
          <a:ln/>
        </p:spPr>
        <p:txBody>
          <a:bodyPr wrap="square" rtlCol="0" anchor="ctr"/>
          <a:lstStyle/>
          <a:p>
            <a:pPr marL="0" indent="0">
              <a:buNone/>
            </a:pPr>
            <a:r>
              <a:rPr lang="en-US" sz="900" b="1" dirty="0">
                <a:solidFill>
                  <a:srgbClr val="667085"/>
                </a:solidFill>
                <a:latin typeface="Inter" pitchFamily="34" charset="0"/>
                <a:ea typeface="Inter" pitchFamily="34" charset="-122"/>
                <a:cs typeface="Inter" pitchFamily="34" charset="-120"/>
              </a:rPr>
              <a:t>MX-ENABLED</a:t>
            </a:r>
            <a:endParaRPr lang="en-US" sz="900" dirty="0"/>
          </a:p>
        </p:txBody>
      </p:sp>
      <p:sp>
        <p:nvSpPr>
          <p:cNvPr id="11" name="Text 9"/>
          <p:cNvSpPr/>
          <p:nvPr/>
        </p:nvSpPr>
        <p:spPr>
          <a:xfrm>
            <a:off x="777240" y="1920240"/>
            <a:ext cx="3017520" cy="685800"/>
          </a:xfrm>
          <a:prstGeom prst="rect">
            <a:avLst/>
          </a:prstGeom>
          <a:noFill/>
          <a:ln/>
        </p:spPr>
        <p:txBody>
          <a:bodyPr wrap="square" rtlCol="0" anchor="ctr"/>
          <a:lstStyle/>
          <a:p>
            <a:pPr marL="0" indent="0">
              <a:buNone/>
            </a:pPr>
            <a:r>
              <a:rPr lang="en-US" sz="5200" b="1" dirty="0">
                <a:solidFill>
                  <a:srgbClr val="EF4444"/>
                </a:solidFill>
                <a:latin typeface="Manrope" pitchFamily="34" charset="0"/>
                <a:ea typeface="Manrope" pitchFamily="34" charset="-122"/>
                <a:cs typeface="Manrope" pitchFamily="34" charset="-120"/>
              </a:rPr>
              <a:t>18</a:t>
            </a:r>
            <a:endParaRPr lang="en-US" sz="5200" dirty="0"/>
          </a:p>
        </p:txBody>
      </p:sp>
      <p:sp>
        <p:nvSpPr>
          <p:cNvPr id="12" name="Text 10"/>
          <p:cNvSpPr/>
          <p:nvPr/>
        </p:nvSpPr>
        <p:spPr>
          <a:xfrm>
            <a:off x="777240" y="2560320"/>
            <a:ext cx="3017520" cy="18288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of 31 registered</a:t>
            </a:r>
            <a:endParaRPr lang="en-US" sz="1000" dirty="0"/>
          </a:p>
        </p:txBody>
      </p:sp>
      <p:sp>
        <p:nvSpPr>
          <p:cNvPr id="13" name="Text 11"/>
          <p:cNvSpPr/>
          <p:nvPr/>
        </p:nvSpPr>
        <p:spPr>
          <a:xfrm>
            <a:off x="777240" y="2743200"/>
            <a:ext cx="3017520" cy="164592"/>
          </a:xfrm>
          <a:prstGeom prst="rect">
            <a:avLst/>
          </a:prstGeom>
          <a:noFill/>
          <a:ln/>
        </p:spPr>
        <p:txBody>
          <a:bodyPr wrap="square" rtlCol="0" anchor="ctr"/>
          <a:lstStyle/>
          <a:p>
            <a:pPr marL="0" indent="0">
              <a:buNone/>
            </a:pPr>
            <a:r>
              <a:rPr lang="en-US" sz="900" i="1" dirty="0">
                <a:solidFill>
                  <a:srgbClr val="94A3B8"/>
                </a:solidFill>
                <a:latin typeface="Inter" pitchFamily="34" charset="0"/>
                <a:ea typeface="Inter" pitchFamily="34" charset="-122"/>
                <a:cs typeface="Inter" pitchFamily="34" charset="-120"/>
              </a:rPr>
              <a:t>Inbound mail infrastructure</a:t>
            </a:r>
            <a:endParaRPr lang="en-US" sz="900" dirty="0"/>
          </a:p>
        </p:txBody>
      </p:sp>
      <p:sp>
        <p:nvSpPr>
          <p:cNvPr id="14" name="Shape 12"/>
          <p:cNvSpPr/>
          <p:nvPr/>
        </p:nvSpPr>
        <p:spPr>
          <a:xfrm>
            <a:off x="4389120" y="1508760"/>
            <a:ext cx="3474720" cy="1463040"/>
          </a:xfrm>
          <a:prstGeom prst="roundRect">
            <a:avLst/>
          </a:prstGeom>
          <a:solidFill>
            <a:srgbClr val="FFFAEB"/>
          </a:solidFill>
          <a:ln w="12700">
            <a:solidFill>
              <a:srgbClr val="E4E7EC"/>
            </a:solidFill>
            <a:prstDash val="solid"/>
          </a:ln>
        </p:spPr>
      </p:sp>
      <p:sp>
        <p:nvSpPr>
          <p:cNvPr id="15" name="Text 13"/>
          <p:cNvSpPr/>
          <p:nvPr/>
        </p:nvSpPr>
        <p:spPr>
          <a:xfrm>
            <a:off x="4617720" y="1673352"/>
            <a:ext cx="3017520" cy="201168"/>
          </a:xfrm>
          <a:prstGeom prst="rect">
            <a:avLst/>
          </a:prstGeom>
          <a:noFill/>
          <a:ln/>
        </p:spPr>
        <p:txBody>
          <a:bodyPr wrap="square" rtlCol="0" anchor="ctr"/>
          <a:lstStyle/>
          <a:p>
            <a:pPr marL="0" indent="0">
              <a:buNone/>
            </a:pPr>
            <a:r>
              <a:rPr lang="en-US" sz="900" b="1" dirty="0">
                <a:solidFill>
                  <a:srgbClr val="667085"/>
                </a:solidFill>
                <a:latin typeface="Inter" pitchFamily="34" charset="0"/>
                <a:ea typeface="Inter" pitchFamily="34" charset="-122"/>
                <a:cs typeface="Inter" pitchFamily="34" charset="-120"/>
              </a:rPr>
              <a:t>SPF PRESENT</a:t>
            </a:r>
            <a:endParaRPr lang="en-US" sz="900" dirty="0"/>
          </a:p>
        </p:txBody>
      </p:sp>
      <p:sp>
        <p:nvSpPr>
          <p:cNvPr id="16" name="Text 14"/>
          <p:cNvSpPr/>
          <p:nvPr/>
        </p:nvSpPr>
        <p:spPr>
          <a:xfrm>
            <a:off x="4617720" y="1920240"/>
            <a:ext cx="3017520" cy="685800"/>
          </a:xfrm>
          <a:prstGeom prst="rect">
            <a:avLst/>
          </a:prstGeom>
          <a:noFill/>
          <a:ln/>
        </p:spPr>
        <p:txBody>
          <a:bodyPr wrap="square" rtlCol="0" anchor="ctr"/>
          <a:lstStyle/>
          <a:p>
            <a:pPr marL="0" indent="0">
              <a:buNone/>
            </a:pPr>
            <a:r>
              <a:rPr lang="en-US" sz="5200" b="1" dirty="0">
                <a:solidFill>
                  <a:srgbClr val="DC6803"/>
                </a:solidFill>
                <a:latin typeface="Manrope" pitchFamily="34" charset="0"/>
                <a:ea typeface="Manrope" pitchFamily="34" charset="-122"/>
                <a:cs typeface="Manrope" pitchFamily="34" charset="-120"/>
              </a:rPr>
              <a:t>15</a:t>
            </a:r>
            <a:endParaRPr lang="en-US" sz="5200" dirty="0"/>
          </a:p>
        </p:txBody>
      </p:sp>
      <p:sp>
        <p:nvSpPr>
          <p:cNvPr id="17" name="Text 15"/>
          <p:cNvSpPr/>
          <p:nvPr/>
        </p:nvSpPr>
        <p:spPr>
          <a:xfrm>
            <a:off x="4617720" y="2560320"/>
            <a:ext cx="3017520" cy="18288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of 18 MX-enabled</a:t>
            </a:r>
            <a:endParaRPr lang="en-US" sz="1000" dirty="0"/>
          </a:p>
        </p:txBody>
      </p:sp>
      <p:sp>
        <p:nvSpPr>
          <p:cNvPr id="18" name="Text 16"/>
          <p:cNvSpPr/>
          <p:nvPr/>
        </p:nvSpPr>
        <p:spPr>
          <a:xfrm>
            <a:off x="4617720" y="2743200"/>
            <a:ext cx="3017520" cy="164592"/>
          </a:xfrm>
          <a:prstGeom prst="rect">
            <a:avLst/>
          </a:prstGeom>
          <a:noFill/>
          <a:ln/>
        </p:spPr>
        <p:txBody>
          <a:bodyPr wrap="square" rtlCol="0" anchor="ctr"/>
          <a:lstStyle/>
          <a:p>
            <a:pPr marL="0" indent="0">
              <a:buNone/>
            </a:pPr>
            <a:r>
              <a:rPr lang="en-US" sz="900" i="1" dirty="0">
                <a:solidFill>
                  <a:srgbClr val="94A3B8"/>
                </a:solidFill>
                <a:latin typeface="Inter" pitchFamily="34" charset="0"/>
                <a:ea typeface="Inter" pitchFamily="34" charset="-122"/>
                <a:cs typeface="Inter" pitchFamily="34" charset="-120"/>
              </a:rPr>
              <a:t>Outbound mail config signal</a:t>
            </a:r>
            <a:endParaRPr lang="en-US" sz="900" dirty="0"/>
          </a:p>
        </p:txBody>
      </p:sp>
      <p:sp>
        <p:nvSpPr>
          <p:cNvPr id="19" name="Shape 17"/>
          <p:cNvSpPr/>
          <p:nvPr/>
        </p:nvSpPr>
        <p:spPr>
          <a:xfrm>
            <a:off x="8229600" y="1508760"/>
            <a:ext cx="3474720" cy="1463040"/>
          </a:xfrm>
          <a:prstGeom prst="roundRect">
            <a:avLst/>
          </a:prstGeom>
          <a:solidFill>
            <a:srgbClr val="FFFAEB"/>
          </a:solidFill>
          <a:ln w="12700">
            <a:solidFill>
              <a:srgbClr val="E4E7EC"/>
            </a:solidFill>
            <a:prstDash val="solid"/>
          </a:ln>
        </p:spPr>
      </p:sp>
      <p:sp>
        <p:nvSpPr>
          <p:cNvPr id="20" name="Text 18"/>
          <p:cNvSpPr/>
          <p:nvPr/>
        </p:nvSpPr>
        <p:spPr>
          <a:xfrm>
            <a:off x="8458200" y="1673352"/>
            <a:ext cx="3017520" cy="201168"/>
          </a:xfrm>
          <a:prstGeom prst="rect">
            <a:avLst/>
          </a:prstGeom>
          <a:noFill/>
          <a:ln/>
        </p:spPr>
        <p:txBody>
          <a:bodyPr wrap="square" rtlCol="0" anchor="ctr"/>
          <a:lstStyle/>
          <a:p>
            <a:pPr marL="0" indent="0">
              <a:buNone/>
            </a:pPr>
            <a:r>
              <a:rPr lang="en-US" sz="900" b="1" dirty="0">
                <a:solidFill>
                  <a:srgbClr val="667085"/>
                </a:solidFill>
                <a:latin typeface="Inter" pitchFamily="34" charset="0"/>
                <a:ea typeface="Inter" pitchFamily="34" charset="-122"/>
                <a:cs typeface="Inter" pitchFamily="34" charset="-120"/>
              </a:rPr>
              <a:t>DMARC PRESENT</a:t>
            </a:r>
            <a:endParaRPr lang="en-US" sz="900" dirty="0"/>
          </a:p>
        </p:txBody>
      </p:sp>
      <p:sp>
        <p:nvSpPr>
          <p:cNvPr id="21" name="Text 19"/>
          <p:cNvSpPr/>
          <p:nvPr/>
        </p:nvSpPr>
        <p:spPr>
          <a:xfrm>
            <a:off x="8458200" y="1920240"/>
            <a:ext cx="3017520" cy="685800"/>
          </a:xfrm>
          <a:prstGeom prst="rect">
            <a:avLst/>
          </a:prstGeom>
          <a:noFill/>
          <a:ln/>
        </p:spPr>
        <p:txBody>
          <a:bodyPr wrap="square" rtlCol="0" anchor="ctr"/>
          <a:lstStyle/>
          <a:p>
            <a:pPr marL="0" indent="0">
              <a:buNone/>
            </a:pPr>
            <a:r>
              <a:rPr lang="en-US" sz="5200" b="1" dirty="0">
                <a:solidFill>
                  <a:srgbClr val="DC6803"/>
                </a:solidFill>
                <a:latin typeface="Manrope" pitchFamily="34" charset="0"/>
                <a:ea typeface="Manrope" pitchFamily="34" charset="-122"/>
                <a:cs typeface="Manrope" pitchFamily="34" charset="-120"/>
              </a:rPr>
              <a:t>7</a:t>
            </a:r>
            <a:endParaRPr lang="en-US" sz="5200" dirty="0"/>
          </a:p>
        </p:txBody>
      </p:sp>
      <p:sp>
        <p:nvSpPr>
          <p:cNvPr id="22" name="Text 20"/>
          <p:cNvSpPr/>
          <p:nvPr/>
        </p:nvSpPr>
        <p:spPr>
          <a:xfrm>
            <a:off x="8458200" y="2560320"/>
            <a:ext cx="3017520" cy="182880"/>
          </a:xfrm>
          <a:prstGeom prst="rect">
            <a:avLst/>
          </a:prstGeom>
          <a:noFill/>
          <a:ln/>
        </p:spPr>
        <p:txBody>
          <a:bodyPr wrap="square" rtlCol="0" anchor="ctr"/>
          <a:lstStyle/>
          <a:p>
            <a:pPr marL="0" indent="0">
              <a:buNone/>
            </a:pPr>
            <a:r>
              <a:rPr lang="en-US" sz="1000" dirty="0">
                <a:solidFill>
                  <a:srgbClr val="667085"/>
                </a:solidFill>
                <a:latin typeface="Inter" pitchFamily="34" charset="0"/>
                <a:ea typeface="Inter" pitchFamily="34" charset="-122"/>
                <a:cs typeface="Inter" pitchFamily="34" charset="-120"/>
              </a:rPr>
              <a:t>of 18 MX-enabled</a:t>
            </a:r>
            <a:endParaRPr lang="en-US" sz="1000" dirty="0"/>
          </a:p>
        </p:txBody>
      </p:sp>
      <p:sp>
        <p:nvSpPr>
          <p:cNvPr id="23" name="Text 21"/>
          <p:cNvSpPr/>
          <p:nvPr/>
        </p:nvSpPr>
        <p:spPr>
          <a:xfrm>
            <a:off x="8458200" y="2743200"/>
            <a:ext cx="3017520" cy="164592"/>
          </a:xfrm>
          <a:prstGeom prst="rect">
            <a:avLst/>
          </a:prstGeom>
          <a:noFill/>
          <a:ln/>
        </p:spPr>
        <p:txBody>
          <a:bodyPr wrap="square" rtlCol="0" anchor="ctr"/>
          <a:lstStyle/>
          <a:p>
            <a:pPr marL="0" indent="0">
              <a:buNone/>
            </a:pPr>
            <a:r>
              <a:rPr lang="en-US" sz="900" i="1" dirty="0">
                <a:solidFill>
                  <a:srgbClr val="94A3B8"/>
                </a:solidFill>
                <a:latin typeface="Inter" pitchFamily="34" charset="0"/>
                <a:ea typeface="Inter" pitchFamily="34" charset="-122"/>
                <a:cs typeface="Inter" pitchFamily="34" charset="-120"/>
              </a:rPr>
              <a:t>Mail policy signal observed</a:t>
            </a:r>
            <a:endParaRPr lang="en-US" sz="900" dirty="0"/>
          </a:p>
        </p:txBody>
      </p:sp>
      <p:sp>
        <p:nvSpPr>
          <p:cNvPr id="24" name="Shape 22"/>
          <p:cNvSpPr/>
          <p:nvPr/>
        </p:nvSpPr>
        <p:spPr>
          <a:xfrm>
            <a:off x="548640" y="3200400"/>
            <a:ext cx="2606040" cy="777240"/>
          </a:xfrm>
          <a:prstGeom prst="roundRect">
            <a:avLst/>
          </a:prstGeom>
          <a:solidFill>
            <a:srgbClr val="FFFFFF"/>
          </a:solidFill>
          <a:ln w="12700">
            <a:solidFill>
              <a:srgbClr val="E4E7EC"/>
            </a:solidFill>
            <a:prstDash val="solid"/>
          </a:ln>
        </p:spPr>
      </p:sp>
      <p:sp>
        <p:nvSpPr>
          <p:cNvPr id="25" name="Text 23"/>
          <p:cNvSpPr/>
          <p:nvPr/>
        </p:nvSpPr>
        <p:spPr>
          <a:xfrm>
            <a:off x="731520" y="3291840"/>
            <a:ext cx="224028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DKIM DETECTED</a:t>
            </a:r>
            <a:endParaRPr lang="en-US" sz="800" dirty="0"/>
          </a:p>
        </p:txBody>
      </p:sp>
      <p:sp>
        <p:nvSpPr>
          <p:cNvPr id="26" name="Text 24"/>
          <p:cNvSpPr/>
          <p:nvPr/>
        </p:nvSpPr>
        <p:spPr>
          <a:xfrm>
            <a:off x="731520" y="3474720"/>
            <a:ext cx="2240280" cy="411480"/>
          </a:xfrm>
          <a:prstGeom prst="rect">
            <a:avLst/>
          </a:prstGeom>
          <a:noFill/>
          <a:ln/>
        </p:spPr>
        <p:txBody>
          <a:bodyPr wrap="square" rtlCol="0" anchor="ctr"/>
          <a:lstStyle/>
          <a:p>
            <a:pPr marL="0" indent="0">
              <a:buNone/>
            </a:pPr>
            <a:r>
              <a:rPr lang="en-US" sz="3000" b="1" dirty="0">
                <a:solidFill>
                  <a:srgbClr val="DC6803"/>
                </a:solidFill>
                <a:latin typeface="Manrope" pitchFamily="34" charset="0"/>
                <a:ea typeface="Manrope" pitchFamily="34" charset="-122"/>
                <a:cs typeface="Manrope" pitchFamily="34" charset="-120"/>
              </a:rPr>
              <a:t>2</a:t>
            </a:r>
            <a:endParaRPr lang="en-US" sz="3000" dirty="0"/>
          </a:p>
        </p:txBody>
      </p:sp>
      <p:sp>
        <p:nvSpPr>
          <p:cNvPr id="27" name="Shape 25"/>
          <p:cNvSpPr/>
          <p:nvPr/>
        </p:nvSpPr>
        <p:spPr>
          <a:xfrm>
            <a:off x="3410712" y="3200400"/>
            <a:ext cx="2606040" cy="777240"/>
          </a:xfrm>
          <a:prstGeom prst="roundRect">
            <a:avLst/>
          </a:prstGeom>
          <a:solidFill>
            <a:srgbClr val="FFFFFF"/>
          </a:solidFill>
          <a:ln w="12700">
            <a:solidFill>
              <a:srgbClr val="E4E7EC"/>
            </a:solidFill>
            <a:prstDash val="solid"/>
          </a:ln>
        </p:spPr>
      </p:sp>
      <p:sp>
        <p:nvSpPr>
          <p:cNvPr id="28" name="Text 26"/>
          <p:cNvSpPr/>
          <p:nvPr/>
        </p:nvSpPr>
        <p:spPr>
          <a:xfrm>
            <a:off x="3593592" y="3291840"/>
            <a:ext cx="224028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MAIL ROUTING</a:t>
            </a:r>
            <a:endParaRPr lang="en-US" sz="800" dirty="0"/>
          </a:p>
        </p:txBody>
      </p:sp>
      <p:sp>
        <p:nvSpPr>
          <p:cNvPr id="29" name="Text 27"/>
          <p:cNvSpPr/>
          <p:nvPr/>
        </p:nvSpPr>
        <p:spPr>
          <a:xfrm>
            <a:off x="3593592" y="3474720"/>
            <a:ext cx="2240280" cy="411480"/>
          </a:xfrm>
          <a:prstGeom prst="rect">
            <a:avLst/>
          </a:prstGeom>
          <a:noFill/>
          <a:ln/>
        </p:spPr>
        <p:txBody>
          <a:bodyPr wrap="square" rtlCol="0" anchor="ctr"/>
          <a:lstStyle/>
          <a:p>
            <a:pPr marL="0" indent="0">
              <a:buNone/>
            </a:pPr>
            <a:r>
              <a:rPr lang="en-US" sz="3000" b="1" dirty="0">
                <a:solidFill>
                  <a:srgbClr val="DC6803"/>
                </a:solidFill>
                <a:latin typeface="Manrope" pitchFamily="34" charset="0"/>
                <a:ea typeface="Manrope" pitchFamily="34" charset="-122"/>
                <a:cs typeface="Manrope" pitchFamily="34" charset="-120"/>
              </a:rPr>
              <a:t>3</a:t>
            </a:r>
            <a:endParaRPr lang="en-US" sz="3000" dirty="0"/>
          </a:p>
        </p:txBody>
      </p:sp>
      <p:sp>
        <p:nvSpPr>
          <p:cNvPr id="30" name="Shape 28"/>
          <p:cNvSpPr/>
          <p:nvPr/>
        </p:nvSpPr>
        <p:spPr>
          <a:xfrm>
            <a:off x="6272784" y="3200400"/>
            <a:ext cx="2606040" cy="777240"/>
          </a:xfrm>
          <a:prstGeom prst="roundRect">
            <a:avLst/>
          </a:prstGeom>
          <a:solidFill>
            <a:srgbClr val="FFFFFF"/>
          </a:solidFill>
          <a:ln w="12700">
            <a:solidFill>
              <a:srgbClr val="E4E7EC"/>
            </a:solidFill>
            <a:prstDash val="solid"/>
          </a:ln>
        </p:spPr>
      </p:sp>
      <p:sp>
        <p:nvSpPr>
          <p:cNvPr id="31" name="Text 29"/>
          <p:cNvSpPr/>
          <p:nvPr/>
        </p:nvSpPr>
        <p:spPr>
          <a:xfrm>
            <a:off x="6455664" y="3291840"/>
            <a:ext cx="224028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BEC PATTERN</a:t>
            </a:r>
            <a:endParaRPr lang="en-US" sz="800" dirty="0"/>
          </a:p>
        </p:txBody>
      </p:sp>
      <p:sp>
        <p:nvSpPr>
          <p:cNvPr id="32" name="Text 30"/>
          <p:cNvSpPr/>
          <p:nvPr/>
        </p:nvSpPr>
        <p:spPr>
          <a:xfrm>
            <a:off x="6455664" y="3474720"/>
            <a:ext cx="2240280" cy="411480"/>
          </a:xfrm>
          <a:prstGeom prst="rect">
            <a:avLst/>
          </a:prstGeom>
          <a:noFill/>
          <a:ln/>
        </p:spPr>
        <p:txBody>
          <a:bodyPr wrap="square" rtlCol="0" anchor="ctr"/>
          <a:lstStyle/>
          <a:p>
            <a:pPr marL="0" indent="0">
              <a:buNone/>
            </a:pPr>
            <a:r>
              <a:rPr lang="en-US" sz="3000" b="1" dirty="0">
                <a:solidFill>
                  <a:srgbClr val="22C55E"/>
                </a:solidFill>
                <a:latin typeface="Manrope" pitchFamily="34" charset="0"/>
                <a:ea typeface="Manrope" pitchFamily="34" charset="-122"/>
                <a:cs typeface="Manrope" pitchFamily="34" charset="-120"/>
              </a:rPr>
              <a:t>0</a:t>
            </a:r>
            <a:endParaRPr lang="en-US" sz="3000" dirty="0"/>
          </a:p>
        </p:txBody>
      </p:sp>
      <p:sp>
        <p:nvSpPr>
          <p:cNvPr id="33" name="Shape 31"/>
          <p:cNvSpPr/>
          <p:nvPr/>
        </p:nvSpPr>
        <p:spPr>
          <a:xfrm>
            <a:off x="9134856" y="3200400"/>
            <a:ext cx="2606040" cy="777240"/>
          </a:xfrm>
          <a:prstGeom prst="roundRect">
            <a:avLst/>
          </a:prstGeom>
          <a:solidFill>
            <a:srgbClr val="FFFFFF"/>
          </a:solidFill>
          <a:ln w="12700">
            <a:solidFill>
              <a:srgbClr val="E4E7EC"/>
            </a:solidFill>
            <a:prstDash val="solid"/>
          </a:ln>
        </p:spPr>
      </p:sp>
      <p:sp>
        <p:nvSpPr>
          <p:cNvPr id="34" name="Text 32"/>
          <p:cNvSpPr/>
          <p:nvPr/>
        </p:nvSpPr>
        <p:spPr>
          <a:xfrm>
            <a:off x="9317736" y="3291840"/>
            <a:ext cx="2240280" cy="182880"/>
          </a:xfrm>
          <a:prstGeom prst="rect">
            <a:avLst/>
          </a:prstGeom>
          <a:noFill/>
          <a:ln/>
        </p:spPr>
        <p:txBody>
          <a:bodyPr wrap="square" rtlCol="0" anchor="ctr"/>
          <a:lstStyle/>
          <a:p>
            <a:pPr marL="0" indent="0">
              <a:buNone/>
            </a:pPr>
            <a:r>
              <a:rPr lang="en-US" sz="800" b="1" dirty="0">
                <a:solidFill>
                  <a:srgbClr val="667085"/>
                </a:solidFill>
                <a:latin typeface="Inter" pitchFamily="34" charset="0"/>
                <a:ea typeface="Inter" pitchFamily="34" charset="-122"/>
                <a:cs typeface="Inter" pitchFamily="34" charset="-120"/>
              </a:rPr>
              <a:t>MX LOOKALIKES</a:t>
            </a:r>
            <a:endParaRPr lang="en-US" sz="800" dirty="0"/>
          </a:p>
        </p:txBody>
      </p:sp>
      <p:sp>
        <p:nvSpPr>
          <p:cNvPr id="35" name="Text 33"/>
          <p:cNvSpPr/>
          <p:nvPr/>
        </p:nvSpPr>
        <p:spPr>
          <a:xfrm>
            <a:off x="9317736" y="3474720"/>
            <a:ext cx="2240280" cy="411480"/>
          </a:xfrm>
          <a:prstGeom prst="rect">
            <a:avLst/>
          </a:prstGeom>
          <a:noFill/>
          <a:ln/>
        </p:spPr>
        <p:txBody>
          <a:bodyPr wrap="square" rtlCol="0" anchor="ctr"/>
          <a:lstStyle/>
          <a:p>
            <a:pPr marL="0" indent="0">
              <a:buNone/>
            </a:pPr>
            <a:r>
              <a:rPr lang="en-US" sz="3000" b="1" dirty="0">
                <a:solidFill>
                  <a:srgbClr val="B42318"/>
                </a:solidFill>
                <a:latin typeface="Manrope" pitchFamily="34" charset="0"/>
                <a:ea typeface="Manrope" pitchFamily="34" charset="-122"/>
                <a:cs typeface="Manrope" pitchFamily="34" charset="-120"/>
              </a:rPr>
              <a:t>18</a:t>
            </a:r>
            <a:endParaRPr lang="en-US" sz="3000" dirty="0"/>
          </a:p>
        </p:txBody>
      </p:sp>
      <p:sp>
        <p:nvSpPr>
          <p:cNvPr id="36" name="Shape 34"/>
          <p:cNvSpPr/>
          <p:nvPr/>
        </p:nvSpPr>
        <p:spPr>
          <a:xfrm>
            <a:off x="548640" y="4251960"/>
            <a:ext cx="11155680" cy="1005840"/>
          </a:xfrm>
          <a:prstGeom prst="roundRect">
            <a:avLst/>
          </a:prstGeom>
          <a:solidFill>
            <a:srgbClr val="0A111F"/>
          </a:solidFill>
          <a:ln w="12700">
            <a:solidFill>
              <a:srgbClr val="0A111F"/>
            </a:solidFill>
            <a:prstDash val="solid"/>
          </a:ln>
        </p:spPr>
      </p:sp>
      <p:sp>
        <p:nvSpPr>
          <p:cNvPr id="37" name="Text 35"/>
          <p:cNvSpPr/>
          <p:nvPr/>
        </p:nvSpPr>
        <p:spPr>
          <a:xfrm>
            <a:off x="777240" y="4361688"/>
            <a:ext cx="10698480" cy="182880"/>
          </a:xfrm>
          <a:prstGeom prst="rect">
            <a:avLst/>
          </a:prstGeom>
          <a:noFill/>
          <a:ln/>
        </p:spPr>
        <p:txBody>
          <a:bodyPr wrap="square" rtlCol="0" anchor="ctr"/>
          <a:lstStyle/>
          <a:p>
            <a:pPr marL="0" indent="0">
              <a:buNone/>
            </a:pPr>
            <a:r>
              <a:rPr lang="en-US" sz="900" b="1" dirty="0">
                <a:solidFill>
                  <a:srgbClr val="EBA937"/>
                </a:solidFill>
                <a:latin typeface="Inter" pitchFamily="34" charset="0"/>
                <a:ea typeface="Inter" pitchFamily="34" charset="-122"/>
                <a:cs typeface="Inter" pitchFamily="34" charset="-120"/>
              </a:rPr>
              <a:t>BEC RISK NARRATIVE</a:t>
            </a:r>
            <a:endParaRPr lang="en-US" sz="900" dirty="0"/>
          </a:p>
        </p:txBody>
      </p:sp>
      <p:sp>
        <p:nvSpPr>
          <p:cNvPr id="38" name="Text 36"/>
          <p:cNvSpPr/>
          <p:nvPr/>
        </p:nvSpPr>
        <p:spPr>
          <a:xfrm>
            <a:off x="777240" y="4572000"/>
            <a:ext cx="10698480" cy="594360"/>
          </a:xfrm>
          <a:prstGeom prst="rect">
            <a:avLst/>
          </a:prstGeom>
          <a:noFill/>
          <a:ln/>
        </p:spPr>
        <p:txBody>
          <a:bodyPr wrap="square" rtlCol="0" anchor="ctr"/>
          <a:lstStyle/>
          <a:p>
            <a:pPr marL="0" indent="0">
              <a:lnSpc>
                <a:spcPct val="130000"/>
              </a:lnSpc>
              <a:buNone/>
            </a:pPr>
            <a:r>
              <a:rPr lang="en-US" sz="1100" dirty="0">
                <a:solidFill>
                  <a:srgbClr val="CBD5E1"/>
                </a:solidFill>
                <a:latin typeface="Inter" pitchFamily="34" charset="0"/>
                <a:ea typeface="Inter" pitchFamily="34" charset="-122"/>
                <a:cs typeface="Inter" pitchFamily="34" charset="-120"/>
              </a:rPr>
              <a:t>18 lookalike domains publish MX records and show inbound mail infrastructure. 15 also publish SPF, suggesting more deliberate outbound mail configuration. 7 publish DMARC, adding another mail-readiness signal. Treat these as high-priority BEC/phishing review items rather than proof of active malicious sending.</a:t>
            </a:r>
            <a:endParaRPr lang="en-US" sz="1100" dirty="0"/>
          </a:p>
        </p:txBody>
      </p:sp>
      <p:sp>
        <p:nvSpPr>
          <p:cNvPr id="39" name="Text 37"/>
          <p:cNvSpPr/>
          <p:nvPr/>
        </p:nvSpPr>
        <p:spPr>
          <a:xfrm>
            <a:off x="548640" y="6309360"/>
            <a:ext cx="11155680" cy="274320"/>
          </a:xfrm>
          <a:prstGeom prst="rect">
            <a:avLst/>
          </a:prstGeom>
          <a:noFill/>
          <a:ln/>
        </p:spPr>
        <p:txBody>
          <a:bodyPr wrap="square" rtlCol="0" anchor="ctr"/>
          <a:lstStyle/>
          <a:p>
            <a:pPr marL="0" indent="0">
              <a:buNone/>
            </a:pPr>
            <a:r>
              <a:rPr lang="en-US" sz="900" dirty="0">
                <a:solidFill>
                  <a:srgbClr val="94A3B8"/>
                </a:solidFill>
                <a:latin typeface="Inter" pitchFamily="34" charset="0"/>
                <a:ea typeface="Inter" pitchFamily="34" charset="-122"/>
                <a:cs typeface="Inter" pitchFamily="34" charset="-120"/>
              </a:rPr>
              <a:t>Sources: MX via DNS | SPF/DMARC/DKIM via TXT | Mail routing via passive MX pattern checks | SMTP catch-all not tested in passive mode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2409</Words>
  <Application>Microsoft Office PowerPoint</Application>
  <PresentationFormat>Widescreen</PresentationFormat>
  <Paragraphs>434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Inter</vt:lpstr>
      <vt:lpstr>Manrope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Krithika Sambamoorthy</cp:lastModifiedBy>
  <cp:revision>2</cp:revision>
  <dcterms:created xsi:type="dcterms:W3CDTF">2026-05-15T01:31:15Z</dcterms:created>
  <dcterms:modified xsi:type="dcterms:W3CDTF">2026-05-15T01:34:06Z</dcterms:modified>
</cp:coreProperties>
</file>